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73" r:id="rId3"/>
    <p:sldId id="269" r:id="rId4"/>
    <p:sldId id="270" r:id="rId5"/>
    <p:sldId id="257" r:id="rId6"/>
    <p:sldId id="276" r:id="rId7"/>
    <p:sldId id="266" r:id="rId8"/>
    <p:sldId id="258" r:id="rId9"/>
    <p:sldId id="272" r:id="rId10"/>
    <p:sldId id="271" r:id="rId11"/>
    <p:sldId id="274" r:id="rId12"/>
    <p:sldId id="275" r:id="rId13"/>
    <p:sldId id="278" r:id="rId14"/>
    <p:sldId id="282" r:id="rId15"/>
    <p:sldId id="277" r:id="rId16"/>
    <p:sldId id="279" r:id="rId17"/>
    <p:sldId id="280" r:id="rId18"/>
    <p:sldId id="281" r:id="rId19"/>
    <p:sldId id="259" r:id="rId20"/>
    <p:sldId id="260" r:id="rId21"/>
    <p:sldId id="261" r:id="rId22"/>
    <p:sldId id="268" r:id="rId23"/>
    <p:sldId id="262" r:id="rId24"/>
    <p:sldId id="263" r:id="rId25"/>
    <p:sldId id="265" r:id="rId26"/>
    <p:sldId id="283" r:id="rId27"/>
    <p:sldId id="284" r:id="rId28"/>
  </p:sldIdLst>
  <p:sldSz cx="11161713"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068" y="-102"/>
      </p:cViewPr>
      <p:guideLst>
        <p:guide orient="horz" pos="2160"/>
        <p:guide pos="351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30CF01-D227-4E34-8132-D9E9B661B948}" type="doc">
      <dgm:prSet loTypeId="urn:microsoft.com/office/officeart/2005/8/layout/hierarchy2" loCatId="hierarchy" qsTypeId="urn:microsoft.com/office/officeart/2005/8/quickstyle/simple1" qsCatId="simple" csTypeId="urn:microsoft.com/office/officeart/2005/8/colors/colorful3" csCatId="colorful" phldr="1"/>
      <dgm:spPr/>
      <dgm:t>
        <a:bodyPr/>
        <a:lstStyle/>
        <a:p>
          <a:endParaRPr lang="en-US"/>
        </a:p>
      </dgm:t>
    </dgm:pt>
    <dgm:pt modelId="{F02257E4-6B42-4787-8E45-A767CA1D4D5F}">
      <dgm:prSet phldrT="[Text]"/>
      <dgm:spPr/>
      <dgm:t>
        <a:bodyPr/>
        <a:lstStyle/>
        <a:p>
          <a:r>
            <a:rPr lang="en-US" dirty="0" smtClean="0"/>
            <a:t>Role1</a:t>
          </a:r>
          <a:endParaRPr lang="en-US" dirty="0"/>
        </a:p>
      </dgm:t>
    </dgm:pt>
    <dgm:pt modelId="{35C568B2-EA6E-48C0-B2E8-F5B87E1F3C48}" type="parTrans" cxnId="{2896FB4B-30F1-4D9F-A911-78453314D17F}">
      <dgm:prSet/>
      <dgm:spPr/>
      <dgm:t>
        <a:bodyPr/>
        <a:lstStyle/>
        <a:p>
          <a:endParaRPr lang="en-US"/>
        </a:p>
      </dgm:t>
    </dgm:pt>
    <dgm:pt modelId="{D3BD3A00-0F15-490E-A0CE-337A232E12E8}" type="sibTrans" cxnId="{2896FB4B-30F1-4D9F-A911-78453314D17F}">
      <dgm:prSet/>
      <dgm:spPr/>
      <dgm:t>
        <a:bodyPr/>
        <a:lstStyle/>
        <a:p>
          <a:endParaRPr lang="en-US"/>
        </a:p>
      </dgm:t>
    </dgm:pt>
    <dgm:pt modelId="{A161AD36-F5DE-412C-8D84-B3A28324D4A1}">
      <dgm:prSet phldrT="[Text]"/>
      <dgm:spPr/>
      <dgm:t>
        <a:bodyPr/>
        <a:lstStyle/>
        <a:p>
          <a:r>
            <a:rPr lang="en-US" dirty="0" smtClean="0"/>
            <a:t>Role2</a:t>
          </a:r>
          <a:endParaRPr lang="en-US" dirty="0"/>
        </a:p>
      </dgm:t>
    </dgm:pt>
    <dgm:pt modelId="{C81D6D6B-C915-43A0-9545-E4BE785CD142}" type="parTrans" cxnId="{54148718-AE54-40A8-960C-032B4F20E866}">
      <dgm:prSet/>
      <dgm:spPr/>
      <dgm:t>
        <a:bodyPr/>
        <a:lstStyle/>
        <a:p>
          <a:endParaRPr lang="en-US"/>
        </a:p>
      </dgm:t>
    </dgm:pt>
    <dgm:pt modelId="{46ECF53F-7B08-4AA8-B3AD-9BC3BC8A9674}" type="sibTrans" cxnId="{54148718-AE54-40A8-960C-032B4F20E866}">
      <dgm:prSet/>
      <dgm:spPr/>
      <dgm:t>
        <a:bodyPr/>
        <a:lstStyle/>
        <a:p>
          <a:endParaRPr lang="en-US"/>
        </a:p>
      </dgm:t>
    </dgm:pt>
    <dgm:pt modelId="{3A88B620-7679-4B20-A154-A93DEC66AEFE}">
      <dgm:prSet phldrT="[Text]"/>
      <dgm:spPr/>
      <dgm:t>
        <a:bodyPr/>
        <a:lstStyle/>
        <a:p>
          <a:r>
            <a:rPr lang="en-US" dirty="0" smtClean="0"/>
            <a:t>Role 4</a:t>
          </a:r>
          <a:endParaRPr lang="en-US" dirty="0"/>
        </a:p>
      </dgm:t>
    </dgm:pt>
    <dgm:pt modelId="{BA73B2D0-760C-49FD-B62D-5EA465B8C896}" type="parTrans" cxnId="{9CC8C25C-6186-4DF8-B9DE-BCE77644161D}">
      <dgm:prSet/>
      <dgm:spPr/>
      <dgm:t>
        <a:bodyPr/>
        <a:lstStyle/>
        <a:p>
          <a:endParaRPr lang="en-US"/>
        </a:p>
      </dgm:t>
    </dgm:pt>
    <dgm:pt modelId="{B5B71074-A05D-42C6-BA16-E2B3211DD748}" type="sibTrans" cxnId="{9CC8C25C-6186-4DF8-B9DE-BCE77644161D}">
      <dgm:prSet/>
      <dgm:spPr/>
      <dgm:t>
        <a:bodyPr/>
        <a:lstStyle/>
        <a:p>
          <a:endParaRPr lang="en-US"/>
        </a:p>
      </dgm:t>
    </dgm:pt>
    <dgm:pt modelId="{54D37A68-1965-4F63-B8F4-D8351EBBB009}">
      <dgm:prSet phldrT="[Text]"/>
      <dgm:spPr/>
      <dgm:t>
        <a:bodyPr/>
        <a:lstStyle/>
        <a:p>
          <a:r>
            <a:rPr lang="en-US" dirty="0" smtClean="0"/>
            <a:t>Role5</a:t>
          </a:r>
          <a:endParaRPr lang="en-US" dirty="0"/>
        </a:p>
      </dgm:t>
    </dgm:pt>
    <dgm:pt modelId="{FA712A1B-B6C7-428E-89F6-CBF722F40414}" type="parTrans" cxnId="{6CA00306-5FD5-47FD-8E41-8E764BB0672B}">
      <dgm:prSet/>
      <dgm:spPr/>
      <dgm:t>
        <a:bodyPr/>
        <a:lstStyle/>
        <a:p>
          <a:endParaRPr lang="en-US"/>
        </a:p>
      </dgm:t>
    </dgm:pt>
    <dgm:pt modelId="{65B6BFF0-83B1-4977-93C2-2602445B6252}" type="sibTrans" cxnId="{6CA00306-5FD5-47FD-8E41-8E764BB0672B}">
      <dgm:prSet/>
      <dgm:spPr/>
      <dgm:t>
        <a:bodyPr/>
        <a:lstStyle/>
        <a:p>
          <a:endParaRPr lang="en-US"/>
        </a:p>
      </dgm:t>
    </dgm:pt>
    <dgm:pt modelId="{EF064D76-2375-4393-B8F9-6C418439E924}">
      <dgm:prSet phldrT="[Text]"/>
      <dgm:spPr/>
      <dgm:t>
        <a:bodyPr/>
        <a:lstStyle/>
        <a:p>
          <a:r>
            <a:rPr lang="en-US" dirty="0" smtClean="0"/>
            <a:t>Role3</a:t>
          </a:r>
          <a:endParaRPr lang="en-US" dirty="0"/>
        </a:p>
      </dgm:t>
    </dgm:pt>
    <dgm:pt modelId="{258A2427-71D9-4C1A-8BFF-E88BC6F4499F}" type="parTrans" cxnId="{27A1339C-6DA6-4D3A-812F-5C717D03F53B}">
      <dgm:prSet/>
      <dgm:spPr/>
      <dgm:t>
        <a:bodyPr/>
        <a:lstStyle/>
        <a:p>
          <a:endParaRPr lang="en-US"/>
        </a:p>
      </dgm:t>
    </dgm:pt>
    <dgm:pt modelId="{8854A7B3-9964-42CA-8163-543148BC369B}" type="sibTrans" cxnId="{27A1339C-6DA6-4D3A-812F-5C717D03F53B}">
      <dgm:prSet/>
      <dgm:spPr/>
      <dgm:t>
        <a:bodyPr/>
        <a:lstStyle/>
        <a:p>
          <a:endParaRPr lang="en-US"/>
        </a:p>
      </dgm:t>
    </dgm:pt>
    <dgm:pt modelId="{29759DA0-51DB-4C59-B712-B74A0471644F}">
      <dgm:prSet phldrT="[Text]"/>
      <dgm:spPr/>
      <dgm:t>
        <a:bodyPr/>
        <a:lstStyle/>
        <a:p>
          <a:r>
            <a:rPr lang="en-US" dirty="0" smtClean="0"/>
            <a:t>Role6</a:t>
          </a:r>
          <a:endParaRPr lang="en-US" dirty="0"/>
        </a:p>
      </dgm:t>
    </dgm:pt>
    <dgm:pt modelId="{9DC754F6-39A1-4833-9554-76D893E67306}" type="parTrans" cxnId="{75B8DBBB-92B2-4168-AF7D-30EB697D1B99}">
      <dgm:prSet/>
      <dgm:spPr/>
      <dgm:t>
        <a:bodyPr/>
        <a:lstStyle/>
        <a:p>
          <a:endParaRPr lang="en-US"/>
        </a:p>
      </dgm:t>
    </dgm:pt>
    <dgm:pt modelId="{25C52A83-E481-411C-AF4A-A98F0B283586}" type="sibTrans" cxnId="{75B8DBBB-92B2-4168-AF7D-30EB697D1B99}">
      <dgm:prSet/>
      <dgm:spPr/>
      <dgm:t>
        <a:bodyPr/>
        <a:lstStyle/>
        <a:p>
          <a:endParaRPr lang="en-US"/>
        </a:p>
      </dgm:t>
    </dgm:pt>
    <dgm:pt modelId="{C902174E-7C5C-4BD4-BEE9-4D10D090BF96}" type="pres">
      <dgm:prSet presAssocID="{1930CF01-D227-4E34-8132-D9E9B661B948}" presName="diagram" presStyleCnt="0">
        <dgm:presLayoutVars>
          <dgm:chPref val="1"/>
          <dgm:dir/>
          <dgm:animOne val="branch"/>
          <dgm:animLvl val="lvl"/>
          <dgm:resizeHandles val="exact"/>
        </dgm:presLayoutVars>
      </dgm:prSet>
      <dgm:spPr/>
      <dgm:t>
        <a:bodyPr/>
        <a:lstStyle/>
        <a:p>
          <a:endParaRPr lang="en-US"/>
        </a:p>
      </dgm:t>
    </dgm:pt>
    <dgm:pt modelId="{E59BA5EB-8636-43C8-8579-0A815B509090}" type="pres">
      <dgm:prSet presAssocID="{F02257E4-6B42-4787-8E45-A767CA1D4D5F}" presName="root1" presStyleCnt="0"/>
      <dgm:spPr/>
    </dgm:pt>
    <dgm:pt modelId="{4709B622-28CA-4967-A690-A7C748DE1799}" type="pres">
      <dgm:prSet presAssocID="{F02257E4-6B42-4787-8E45-A767CA1D4D5F}" presName="LevelOneTextNode" presStyleLbl="node0" presStyleIdx="0" presStyleCnt="1">
        <dgm:presLayoutVars>
          <dgm:chPref val="3"/>
        </dgm:presLayoutVars>
      </dgm:prSet>
      <dgm:spPr/>
      <dgm:t>
        <a:bodyPr/>
        <a:lstStyle/>
        <a:p>
          <a:endParaRPr lang="en-US"/>
        </a:p>
      </dgm:t>
    </dgm:pt>
    <dgm:pt modelId="{DEB661C3-4851-44DC-9234-C75237D45C81}" type="pres">
      <dgm:prSet presAssocID="{F02257E4-6B42-4787-8E45-A767CA1D4D5F}" presName="level2hierChild" presStyleCnt="0"/>
      <dgm:spPr/>
    </dgm:pt>
    <dgm:pt modelId="{685103CC-9FBB-4CD5-940F-FB5646C1B6DC}" type="pres">
      <dgm:prSet presAssocID="{C81D6D6B-C915-43A0-9545-E4BE785CD142}" presName="conn2-1" presStyleLbl="parChTrans1D2" presStyleIdx="0" presStyleCnt="2"/>
      <dgm:spPr/>
      <dgm:t>
        <a:bodyPr/>
        <a:lstStyle/>
        <a:p>
          <a:endParaRPr lang="en-US"/>
        </a:p>
      </dgm:t>
    </dgm:pt>
    <dgm:pt modelId="{027A6D2A-2426-47A6-A862-4F2589E39925}" type="pres">
      <dgm:prSet presAssocID="{C81D6D6B-C915-43A0-9545-E4BE785CD142}" presName="connTx" presStyleLbl="parChTrans1D2" presStyleIdx="0" presStyleCnt="2"/>
      <dgm:spPr/>
      <dgm:t>
        <a:bodyPr/>
        <a:lstStyle/>
        <a:p>
          <a:endParaRPr lang="en-US"/>
        </a:p>
      </dgm:t>
    </dgm:pt>
    <dgm:pt modelId="{C16CDC7E-E577-4FC7-AD81-44A1B2D684CA}" type="pres">
      <dgm:prSet presAssocID="{A161AD36-F5DE-412C-8D84-B3A28324D4A1}" presName="root2" presStyleCnt="0"/>
      <dgm:spPr/>
    </dgm:pt>
    <dgm:pt modelId="{462BE4CA-67E4-4275-8B10-BCBD70A7816A}" type="pres">
      <dgm:prSet presAssocID="{A161AD36-F5DE-412C-8D84-B3A28324D4A1}" presName="LevelTwoTextNode" presStyleLbl="node2" presStyleIdx="0" presStyleCnt="2">
        <dgm:presLayoutVars>
          <dgm:chPref val="3"/>
        </dgm:presLayoutVars>
      </dgm:prSet>
      <dgm:spPr/>
      <dgm:t>
        <a:bodyPr/>
        <a:lstStyle/>
        <a:p>
          <a:endParaRPr lang="en-US"/>
        </a:p>
      </dgm:t>
    </dgm:pt>
    <dgm:pt modelId="{3CF04400-038A-479C-95AF-D712A77D36AC}" type="pres">
      <dgm:prSet presAssocID="{A161AD36-F5DE-412C-8D84-B3A28324D4A1}" presName="level3hierChild" presStyleCnt="0"/>
      <dgm:spPr/>
    </dgm:pt>
    <dgm:pt modelId="{6CA98C9D-0D12-4011-B540-212BAA98E541}" type="pres">
      <dgm:prSet presAssocID="{BA73B2D0-760C-49FD-B62D-5EA465B8C896}" presName="conn2-1" presStyleLbl="parChTrans1D3" presStyleIdx="0" presStyleCnt="3"/>
      <dgm:spPr/>
      <dgm:t>
        <a:bodyPr/>
        <a:lstStyle/>
        <a:p>
          <a:endParaRPr lang="en-US"/>
        </a:p>
      </dgm:t>
    </dgm:pt>
    <dgm:pt modelId="{941DB291-65FF-4C7B-8050-49F2A318B2FD}" type="pres">
      <dgm:prSet presAssocID="{BA73B2D0-760C-49FD-B62D-5EA465B8C896}" presName="connTx" presStyleLbl="parChTrans1D3" presStyleIdx="0" presStyleCnt="3"/>
      <dgm:spPr/>
      <dgm:t>
        <a:bodyPr/>
        <a:lstStyle/>
        <a:p>
          <a:endParaRPr lang="en-US"/>
        </a:p>
      </dgm:t>
    </dgm:pt>
    <dgm:pt modelId="{D8847782-8EF5-4469-A0AB-CFA92BA4F355}" type="pres">
      <dgm:prSet presAssocID="{3A88B620-7679-4B20-A154-A93DEC66AEFE}" presName="root2" presStyleCnt="0"/>
      <dgm:spPr/>
    </dgm:pt>
    <dgm:pt modelId="{FD0B855A-81AB-47CC-8DDF-7C2B9FF7A238}" type="pres">
      <dgm:prSet presAssocID="{3A88B620-7679-4B20-A154-A93DEC66AEFE}" presName="LevelTwoTextNode" presStyleLbl="node3" presStyleIdx="0" presStyleCnt="3">
        <dgm:presLayoutVars>
          <dgm:chPref val="3"/>
        </dgm:presLayoutVars>
      </dgm:prSet>
      <dgm:spPr/>
      <dgm:t>
        <a:bodyPr/>
        <a:lstStyle/>
        <a:p>
          <a:endParaRPr lang="en-US"/>
        </a:p>
      </dgm:t>
    </dgm:pt>
    <dgm:pt modelId="{02E0BE4E-B0FD-4DB2-B765-A38F62B9C3FF}" type="pres">
      <dgm:prSet presAssocID="{3A88B620-7679-4B20-A154-A93DEC66AEFE}" presName="level3hierChild" presStyleCnt="0"/>
      <dgm:spPr/>
    </dgm:pt>
    <dgm:pt modelId="{941EA851-88AF-4071-84A7-47E36DD35971}" type="pres">
      <dgm:prSet presAssocID="{FA712A1B-B6C7-428E-89F6-CBF722F40414}" presName="conn2-1" presStyleLbl="parChTrans1D3" presStyleIdx="1" presStyleCnt="3"/>
      <dgm:spPr/>
      <dgm:t>
        <a:bodyPr/>
        <a:lstStyle/>
        <a:p>
          <a:endParaRPr lang="en-US"/>
        </a:p>
      </dgm:t>
    </dgm:pt>
    <dgm:pt modelId="{88E56F36-0B0E-44DE-9865-3EB29E5179AA}" type="pres">
      <dgm:prSet presAssocID="{FA712A1B-B6C7-428E-89F6-CBF722F40414}" presName="connTx" presStyleLbl="parChTrans1D3" presStyleIdx="1" presStyleCnt="3"/>
      <dgm:spPr/>
      <dgm:t>
        <a:bodyPr/>
        <a:lstStyle/>
        <a:p>
          <a:endParaRPr lang="en-US"/>
        </a:p>
      </dgm:t>
    </dgm:pt>
    <dgm:pt modelId="{CCF647C8-FA67-41D6-944B-9C8ACDF3F171}" type="pres">
      <dgm:prSet presAssocID="{54D37A68-1965-4F63-B8F4-D8351EBBB009}" presName="root2" presStyleCnt="0"/>
      <dgm:spPr/>
    </dgm:pt>
    <dgm:pt modelId="{4BE75146-720D-4C00-9F2E-7D8F673325DA}" type="pres">
      <dgm:prSet presAssocID="{54D37A68-1965-4F63-B8F4-D8351EBBB009}" presName="LevelTwoTextNode" presStyleLbl="node3" presStyleIdx="1" presStyleCnt="3">
        <dgm:presLayoutVars>
          <dgm:chPref val="3"/>
        </dgm:presLayoutVars>
      </dgm:prSet>
      <dgm:spPr/>
      <dgm:t>
        <a:bodyPr/>
        <a:lstStyle/>
        <a:p>
          <a:endParaRPr lang="en-US"/>
        </a:p>
      </dgm:t>
    </dgm:pt>
    <dgm:pt modelId="{8A7C3C22-11C8-4689-9EF6-47B260BAE892}" type="pres">
      <dgm:prSet presAssocID="{54D37A68-1965-4F63-B8F4-D8351EBBB009}" presName="level3hierChild" presStyleCnt="0"/>
      <dgm:spPr/>
    </dgm:pt>
    <dgm:pt modelId="{728DC6A8-FCE0-4880-AA2D-010AE0FA2319}" type="pres">
      <dgm:prSet presAssocID="{258A2427-71D9-4C1A-8BFF-E88BC6F4499F}" presName="conn2-1" presStyleLbl="parChTrans1D2" presStyleIdx="1" presStyleCnt="2"/>
      <dgm:spPr/>
      <dgm:t>
        <a:bodyPr/>
        <a:lstStyle/>
        <a:p>
          <a:endParaRPr lang="en-US"/>
        </a:p>
      </dgm:t>
    </dgm:pt>
    <dgm:pt modelId="{182A3093-6479-40DE-80CB-866320CDFD76}" type="pres">
      <dgm:prSet presAssocID="{258A2427-71D9-4C1A-8BFF-E88BC6F4499F}" presName="connTx" presStyleLbl="parChTrans1D2" presStyleIdx="1" presStyleCnt="2"/>
      <dgm:spPr/>
      <dgm:t>
        <a:bodyPr/>
        <a:lstStyle/>
        <a:p>
          <a:endParaRPr lang="en-US"/>
        </a:p>
      </dgm:t>
    </dgm:pt>
    <dgm:pt modelId="{CDEEC703-1351-4462-AAA6-DD2C27AE5888}" type="pres">
      <dgm:prSet presAssocID="{EF064D76-2375-4393-B8F9-6C418439E924}" presName="root2" presStyleCnt="0"/>
      <dgm:spPr/>
    </dgm:pt>
    <dgm:pt modelId="{FFB639CB-4793-4152-884D-926206EFCF14}" type="pres">
      <dgm:prSet presAssocID="{EF064D76-2375-4393-B8F9-6C418439E924}" presName="LevelTwoTextNode" presStyleLbl="node2" presStyleIdx="1" presStyleCnt="2">
        <dgm:presLayoutVars>
          <dgm:chPref val="3"/>
        </dgm:presLayoutVars>
      </dgm:prSet>
      <dgm:spPr/>
      <dgm:t>
        <a:bodyPr/>
        <a:lstStyle/>
        <a:p>
          <a:endParaRPr lang="en-US"/>
        </a:p>
      </dgm:t>
    </dgm:pt>
    <dgm:pt modelId="{D8E0AE37-6EE3-4329-9B08-D33938B165E8}" type="pres">
      <dgm:prSet presAssocID="{EF064D76-2375-4393-B8F9-6C418439E924}" presName="level3hierChild" presStyleCnt="0"/>
      <dgm:spPr/>
    </dgm:pt>
    <dgm:pt modelId="{BA7C3DA6-D33B-4306-A9C2-95064AF77D2E}" type="pres">
      <dgm:prSet presAssocID="{9DC754F6-39A1-4833-9554-76D893E67306}" presName="conn2-1" presStyleLbl="parChTrans1D3" presStyleIdx="2" presStyleCnt="3"/>
      <dgm:spPr/>
      <dgm:t>
        <a:bodyPr/>
        <a:lstStyle/>
        <a:p>
          <a:endParaRPr lang="en-US"/>
        </a:p>
      </dgm:t>
    </dgm:pt>
    <dgm:pt modelId="{0FE1B7A0-D4FE-483A-8223-1C82E65125D9}" type="pres">
      <dgm:prSet presAssocID="{9DC754F6-39A1-4833-9554-76D893E67306}" presName="connTx" presStyleLbl="parChTrans1D3" presStyleIdx="2" presStyleCnt="3"/>
      <dgm:spPr/>
      <dgm:t>
        <a:bodyPr/>
        <a:lstStyle/>
        <a:p>
          <a:endParaRPr lang="en-US"/>
        </a:p>
      </dgm:t>
    </dgm:pt>
    <dgm:pt modelId="{4D2C14CA-9030-4E94-A7F0-8C196D108A65}" type="pres">
      <dgm:prSet presAssocID="{29759DA0-51DB-4C59-B712-B74A0471644F}" presName="root2" presStyleCnt="0"/>
      <dgm:spPr/>
    </dgm:pt>
    <dgm:pt modelId="{5A049119-DE65-453B-95C3-ABB3E00261FE}" type="pres">
      <dgm:prSet presAssocID="{29759DA0-51DB-4C59-B712-B74A0471644F}" presName="LevelTwoTextNode" presStyleLbl="node3" presStyleIdx="2" presStyleCnt="3">
        <dgm:presLayoutVars>
          <dgm:chPref val="3"/>
        </dgm:presLayoutVars>
      </dgm:prSet>
      <dgm:spPr/>
      <dgm:t>
        <a:bodyPr/>
        <a:lstStyle/>
        <a:p>
          <a:endParaRPr lang="en-US"/>
        </a:p>
      </dgm:t>
    </dgm:pt>
    <dgm:pt modelId="{1C91C8C8-41E2-4DF3-9417-A5246FC5A104}" type="pres">
      <dgm:prSet presAssocID="{29759DA0-51DB-4C59-B712-B74A0471644F}" presName="level3hierChild" presStyleCnt="0"/>
      <dgm:spPr/>
    </dgm:pt>
  </dgm:ptLst>
  <dgm:cxnLst>
    <dgm:cxn modelId="{2896FB4B-30F1-4D9F-A911-78453314D17F}" srcId="{1930CF01-D227-4E34-8132-D9E9B661B948}" destId="{F02257E4-6B42-4787-8E45-A767CA1D4D5F}" srcOrd="0" destOrd="0" parTransId="{35C568B2-EA6E-48C0-B2E8-F5B87E1F3C48}" sibTransId="{D3BD3A00-0F15-490E-A0CE-337A232E12E8}"/>
    <dgm:cxn modelId="{EED966F1-3FCE-4804-B4AC-BFEB28FA3F9F}" type="presOf" srcId="{29759DA0-51DB-4C59-B712-B74A0471644F}" destId="{5A049119-DE65-453B-95C3-ABB3E00261FE}" srcOrd="0" destOrd="0" presId="urn:microsoft.com/office/officeart/2005/8/layout/hierarchy2"/>
    <dgm:cxn modelId="{D11196AE-FFDB-4D21-82CB-62AC6A58E21C}" type="presOf" srcId="{A161AD36-F5DE-412C-8D84-B3A28324D4A1}" destId="{462BE4CA-67E4-4275-8B10-BCBD70A7816A}" srcOrd="0" destOrd="0" presId="urn:microsoft.com/office/officeart/2005/8/layout/hierarchy2"/>
    <dgm:cxn modelId="{C843F759-60BE-4177-89D8-431105E6DCFC}" type="presOf" srcId="{258A2427-71D9-4C1A-8BFF-E88BC6F4499F}" destId="{728DC6A8-FCE0-4880-AA2D-010AE0FA2319}" srcOrd="0" destOrd="0" presId="urn:microsoft.com/office/officeart/2005/8/layout/hierarchy2"/>
    <dgm:cxn modelId="{1A7C072A-0AFE-4D57-B661-0D84CC5AA553}" type="presOf" srcId="{C81D6D6B-C915-43A0-9545-E4BE785CD142}" destId="{027A6D2A-2426-47A6-A862-4F2589E39925}" srcOrd="1" destOrd="0" presId="urn:microsoft.com/office/officeart/2005/8/layout/hierarchy2"/>
    <dgm:cxn modelId="{9A5C4917-45FC-435F-9A40-4E7B58C0B3F7}" type="presOf" srcId="{FA712A1B-B6C7-428E-89F6-CBF722F40414}" destId="{88E56F36-0B0E-44DE-9865-3EB29E5179AA}" srcOrd="1" destOrd="0" presId="urn:microsoft.com/office/officeart/2005/8/layout/hierarchy2"/>
    <dgm:cxn modelId="{75B8DBBB-92B2-4168-AF7D-30EB697D1B99}" srcId="{EF064D76-2375-4393-B8F9-6C418439E924}" destId="{29759DA0-51DB-4C59-B712-B74A0471644F}" srcOrd="0" destOrd="0" parTransId="{9DC754F6-39A1-4833-9554-76D893E67306}" sibTransId="{25C52A83-E481-411C-AF4A-A98F0B283586}"/>
    <dgm:cxn modelId="{3A228215-AB8E-43F5-AB44-466BE4A4CB11}" type="presOf" srcId="{1930CF01-D227-4E34-8132-D9E9B661B948}" destId="{C902174E-7C5C-4BD4-BEE9-4D10D090BF96}" srcOrd="0" destOrd="0" presId="urn:microsoft.com/office/officeart/2005/8/layout/hierarchy2"/>
    <dgm:cxn modelId="{7514FF72-F5F6-4EB2-BB58-0D439E5E74E5}" type="presOf" srcId="{EF064D76-2375-4393-B8F9-6C418439E924}" destId="{FFB639CB-4793-4152-884D-926206EFCF14}" srcOrd="0" destOrd="0" presId="urn:microsoft.com/office/officeart/2005/8/layout/hierarchy2"/>
    <dgm:cxn modelId="{54148718-AE54-40A8-960C-032B4F20E866}" srcId="{F02257E4-6B42-4787-8E45-A767CA1D4D5F}" destId="{A161AD36-F5DE-412C-8D84-B3A28324D4A1}" srcOrd="0" destOrd="0" parTransId="{C81D6D6B-C915-43A0-9545-E4BE785CD142}" sibTransId="{46ECF53F-7B08-4AA8-B3AD-9BC3BC8A9674}"/>
    <dgm:cxn modelId="{ED9ABD33-3D7A-48C3-BF2B-3AE34AEB92A1}" type="presOf" srcId="{FA712A1B-B6C7-428E-89F6-CBF722F40414}" destId="{941EA851-88AF-4071-84A7-47E36DD35971}" srcOrd="0" destOrd="0" presId="urn:microsoft.com/office/officeart/2005/8/layout/hierarchy2"/>
    <dgm:cxn modelId="{D4A287DE-ECC0-40A7-8F58-CE016FBDFEC0}" type="presOf" srcId="{54D37A68-1965-4F63-B8F4-D8351EBBB009}" destId="{4BE75146-720D-4C00-9F2E-7D8F673325DA}" srcOrd="0" destOrd="0" presId="urn:microsoft.com/office/officeart/2005/8/layout/hierarchy2"/>
    <dgm:cxn modelId="{27A1339C-6DA6-4D3A-812F-5C717D03F53B}" srcId="{F02257E4-6B42-4787-8E45-A767CA1D4D5F}" destId="{EF064D76-2375-4393-B8F9-6C418439E924}" srcOrd="1" destOrd="0" parTransId="{258A2427-71D9-4C1A-8BFF-E88BC6F4499F}" sibTransId="{8854A7B3-9964-42CA-8163-543148BC369B}"/>
    <dgm:cxn modelId="{DC6FB6E7-0074-44D2-9164-76B379C00845}" type="presOf" srcId="{BA73B2D0-760C-49FD-B62D-5EA465B8C896}" destId="{6CA98C9D-0D12-4011-B540-212BAA98E541}" srcOrd="0" destOrd="0" presId="urn:microsoft.com/office/officeart/2005/8/layout/hierarchy2"/>
    <dgm:cxn modelId="{F01161F5-9EE2-4B6E-A415-F23345C2B9AF}" type="presOf" srcId="{C81D6D6B-C915-43A0-9545-E4BE785CD142}" destId="{685103CC-9FBB-4CD5-940F-FB5646C1B6DC}" srcOrd="0" destOrd="0" presId="urn:microsoft.com/office/officeart/2005/8/layout/hierarchy2"/>
    <dgm:cxn modelId="{C69B1939-26FF-41BA-B286-95ABFEBA2D87}" type="presOf" srcId="{9DC754F6-39A1-4833-9554-76D893E67306}" destId="{BA7C3DA6-D33B-4306-A9C2-95064AF77D2E}" srcOrd="0" destOrd="0" presId="urn:microsoft.com/office/officeart/2005/8/layout/hierarchy2"/>
    <dgm:cxn modelId="{9CC8C25C-6186-4DF8-B9DE-BCE77644161D}" srcId="{A161AD36-F5DE-412C-8D84-B3A28324D4A1}" destId="{3A88B620-7679-4B20-A154-A93DEC66AEFE}" srcOrd="0" destOrd="0" parTransId="{BA73B2D0-760C-49FD-B62D-5EA465B8C896}" sibTransId="{B5B71074-A05D-42C6-BA16-E2B3211DD748}"/>
    <dgm:cxn modelId="{0DD8CC95-72BA-4E39-9B97-4B9CA2EC71AA}" type="presOf" srcId="{F02257E4-6B42-4787-8E45-A767CA1D4D5F}" destId="{4709B622-28CA-4967-A690-A7C748DE1799}" srcOrd="0" destOrd="0" presId="urn:microsoft.com/office/officeart/2005/8/layout/hierarchy2"/>
    <dgm:cxn modelId="{B08A3D43-5027-4233-BE23-3EA39E907928}" type="presOf" srcId="{258A2427-71D9-4C1A-8BFF-E88BC6F4499F}" destId="{182A3093-6479-40DE-80CB-866320CDFD76}" srcOrd="1" destOrd="0" presId="urn:microsoft.com/office/officeart/2005/8/layout/hierarchy2"/>
    <dgm:cxn modelId="{7427E667-789B-4EC6-973D-24197D11B156}" type="presOf" srcId="{BA73B2D0-760C-49FD-B62D-5EA465B8C896}" destId="{941DB291-65FF-4C7B-8050-49F2A318B2FD}" srcOrd="1" destOrd="0" presId="urn:microsoft.com/office/officeart/2005/8/layout/hierarchy2"/>
    <dgm:cxn modelId="{6CA00306-5FD5-47FD-8E41-8E764BB0672B}" srcId="{A161AD36-F5DE-412C-8D84-B3A28324D4A1}" destId="{54D37A68-1965-4F63-B8F4-D8351EBBB009}" srcOrd="1" destOrd="0" parTransId="{FA712A1B-B6C7-428E-89F6-CBF722F40414}" sibTransId="{65B6BFF0-83B1-4977-93C2-2602445B6252}"/>
    <dgm:cxn modelId="{4447F583-C0DC-4C35-A72C-EAEA0C09910D}" type="presOf" srcId="{3A88B620-7679-4B20-A154-A93DEC66AEFE}" destId="{FD0B855A-81AB-47CC-8DDF-7C2B9FF7A238}" srcOrd="0" destOrd="0" presId="urn:microsoft.com/office/officeart/2005/8/layout/hierarchy2"/>
    <dgm:cxn modelId="{2BE875E8-19E4-413A-821F-FF1DCCF0C26F}" type="presOf" srcId="{9DC754F6-39A1-4833-9554-76D893E67306}" destId="{0FE1B7A0-D4FE-483A-8223-1C82E65125D9}" srcOrd="1" destOrd="0" presId="urn:microsoft.com/office/officeart/2005/8/layout/hierarchy2"/>
    <dgm:cxn modelId="{029F71D1-58C3-4A43-AA5F-56B8BE9C7C4F}" type="presParOf" srcId="{C902174E-7C5C-4BD4-BEE9-4D10D090BF96}" destId="{E59BA5EB-8636-43C8-8579-0A815B509090}" srcOrd="0" destOrd="0" presId="urn:microsoft.com/office/officeart/2005/8/layout/hierarchy2"/>
    <dgm:cxn modelId="{C8647028-C857-4861-A4C3-AA5F7079039E}" type="presParOf" srcId="{E59BA5EB-8636-43C8-8579-0A815B509090}" destId="{4709B622-28CA-4967-A690-A7C748DE1799}" srcOrd="0" destOrd="0" presId="urn:microsoft.com/office/officeart/2005/8/layout/hierarchy2"/>
    <dgm:cxn modelId="{9E1303CC-3455-43AB-BFE7-FFBDE724FD48}" type="presParOf" srcId="{E59BA5EB-8636-43C8-8579-0A815B509090}" destId="{DEB661C3-4851-44DC-9234-C75237D45C81}" srcOrd="1" destOrd="0" presId="urn:microsoft.com/office/officeart/2005/8/layout/hierarchy2"/>
    <dgm:cxn modelId="{F7F37070-9E01-449B-9615-F1160C095D34}" type="presParOf" srcId="{DEB661C3-4851-44DC-9234-C75237D45C81}" destId="{685103CC-9FBB-4CD5-940F-FB5646C1B6DC}" srcOrd="0" destOrd="0" presId="urn:microsoft.com/office/officeart/2005/8/layout/hierarchy2"/>
    <dgm:cxn modelId="{B3BEF509-F8EA-438F-892A-1C06B8091D26}" type="presParOf" srcId="{685103CC-9FBB-4CD5-940F-FB5646C1B6DC}" destId="{027A6D2A-2426-47A6-A862-4F2589E39925}" srcOrd="0" destOrd="0" presId="urn:microsoft.com/office/officeart/2005/8/layout/hierarchy2"/>
    <dgm:cxn modelId="{704C84B7-9741-4E2E-9A1C-01FFBFE8A5B9}" type="presParOf" srcId="{DEB661C3-4851-44DC-9234-C75237D45C81}" destId="{C16CDC7E-E577-4FC7-AD81-44A1B2D684CA}" srcOrd="1" destOrd="0" presId="urn:microsoft.com/office/officeart/2005/8/layout/hierarchy2"/>
    <dgm:cxn modelId="{4FD2D96D-D516-48F8-B019-317A517CE751}" type="presParOf" srcId="{C16CDC7E-E577-4FC7-AD81-44A1B2D684CA}" destId="{462BE4CA-67E4-4275-8B10-BCBD70A7816A}" srcOrd="0" destOrd="0" presId="urn:microsoft.com/office/officeart/2005/8/layout/hierarchy2"/>
    <dgm:cxn modelId="{1E960723-BD93-45E8-A8D0-82D5307E585D}" type="presParOf" srcId="{C16CDC7E-E577-4FC7-AD81-44A1B2D684CA}" destId="{3CF04400-038A-479C-95AF-D712A77D36AC}" srcOrd="1" destOrd="0" presId="urn:microsoft.com/office/officeart/2005/8/layout/hierarchy2"/>
    <dgm:cxn modelId="{C991DB73-801B-42DE-86DC-D8DDE11C9CEF}" type="presParOf" srcId="{3CF04400-038A-479C-95AF-D712A77D36AC}" destId="{6CA98C9D-0D12-4011-B540-212BAA98E541}" srcOrd="0" destOrd="0" presId="urn:microsoft.com/office/officeart/2005/8/layout/hierarchy2"/>
    <dgm:cxn modelId="{444C7828-2109-489D-99C5-05134C404C85}" type="presParOf" srcId="{6CA98C9D-0D12-4011-B540-212BAA98E541}" destId="{941DB291-65FF-4C7B-8050-49F2A318B2FD}" srcOrd="0" destOrd="0" presId="urn:microsoft.com/office/officeart/2005/8/layout/hierarchy2"/>
    <dgm:cxn modelId="{800DFE00-52CD-4A19-ADD8-7E50FD62B935}" type="presParOf" srcId="{3CF04400-038A-479C-95AF-D712A77D36AC}" destId="{D8847782-8EF5-4469-A0AB-CFA92BA4F355}" srcOrd="1" destOrd="0" presId="urn:microsoft.com/office/officeart/2005/8/layout/hierarchy2"/>
    <dgm:cxn modelId="{88ABEF05-D522-432E-B4F0-C93BD933762B}" type="presParOf" srcId="{D8847782-8EF5-4469-A0AB-CFA92BA4F355}" destId="{FD0B855A-81AB-47CC-8DDF-7C2B9FF7A238}" srcOrd="0" destOrd="0" presId="urn:microsoft.com/office/officeart/2005/8/layout/hierarchy2"/>
    <dgm:cxn modelId="{F7E56DDC-5AFF-4A21-878E-F031144D8BF7}" type="presParOf" srcId="{D8847782-8EF5-4469-A0AB-CFA92BA4F355}" destId="{02E0BE4E-B0FD-4DB2-B765-A38F62B9C3FF}" srcOrd="1" destOrd="0" presId="urn:microsoft.com/office/officeart/2005/8/layout/hierarchy2"/>
    <dgm:cxn modelId="{207CEBD3-C713-4D23-B206-996C5867688D}" type="presParOf" srcId="{3CF04400-038A-479C-95AF-D712A77D36AC}" destId="{941EA851-88AF-4071-84A7-47E36DD35971}" srcOrd="2" destOrd="0" presId="urn:microsoft.com/office/officeart/2005/8/layout/hierarchy2"/>
    <dgm:cxn modelId="{A04DBC61-D250-4712-B795-B950EC56E472}" type="presParOf" srcId="{941EA851-88AF-4071-84A7-47E36DD35971}" destId="{88E56F36-0B0E-44DE-9865-3EB29E5179AA}" srcOrd="0" destOrd="0" presId="urn:microsoft.com/office/officeart/2005/8/layout/hierarchy2"/>
    <dgm:cxn modelId="{66DF149B-137A-451F-8070-CB8ED40AFC5E}" type="presParOf" srcId="{3CF04400-038A-479C-95AF-D712A77D36AC}" destId="{CCF647C8-FA67-41D6-944B-9C8ACDF3F171}" srcOrd="3" destOrd="0" presId="urn:microsoft.com/office/officeart/2005/8/layout/hierarchy2"/>
    <dgm:cxn modelId="{11B112B8-E6BB-467C-8AA7-94976B42BC69}" type="presParOf" srcId="{CCF647C8-FA67-41D6-944B-9C8ACDF3F171}" destId="{4BE75146-720D-4C00-9F2E-7D8F673325DA}" srcOrd="0" destOrd="0" presId="urn:microsoft.com/office/officeart/2005/8/layout/hierarchy2"/>
    <dgm:cxn modelId="{3CB3F07C-F49D-4A24-92CD-941AA84E23DE}" type="presParOf" srcId="{CCF647C8-FA67-41D6-944B-9C8ACDF3F171}" destId="{8A7C3C22-11C8-4689-9EF6-47B260BAE892}" srcOrd="1" destOrd="0" presId="urn:microsoft.com/office/officeart/2005/8/layout/hierarchy2"/>
    <dgm:cxn modelId="{02989EDE-0448-4F71-8CF5-60F0452208E4}" type="presParOf" srcId="{DEB661C3-4851-44DC-9234-C75237D45C81}" destId="{728DC6A8-FCE0-4880-AA2D-010AE0FA2319}" srcOrd="2" destOrd="0" presId="urn:microsoft.com/office/officeart/2005/8/layout/hierarchy2"/>
    <dgm:cxn modelId="{96F61A98-CB16-4AF7-A71F-6FB1758087D5}" type="presParOf" srcId="{728DC6A8-FCE0-4880-AA2D-010AE0FA2319}" destId="{182A3093-6479-40DE-80CB-866320CDFD76}" srcOrd="0" destOrd="0" presId="urn:microsoft.com/office/officeart/2005/8/layout/hierarchy2"/>
    <dgm:cxn modelId="{18752445-8BF7-4FAE-8130-651C4C064CED}" type="presParOf" srcId="{DEB661C3-4851-44DC-9234-C75237D45C81}" destId="{CDEEC703-1351-4462-AAA6-DD2C27AE5888}" srcOrd="3" destOrd="0" presId="urn:microsoft.com/office/officeart/2005/8/layout/hierarchy2"/>
    <dgm:cxn modelId="{E2B0EECF-04B2-4D85-984E-9D7612A70959}" type="presParOf" srcId="{CDEEC703-1351-4462-AAA6-DD2C27AE5888}" destId="{FFB639CB-4793-4152-884D-926206EFCF14}" srcOrd="0" destOrd="0" presId="urn:microsoft.com/office/officeart/2005/8/layout/hierarchy2"/>
    <dgm:cxn modelId="{7032083A-1EBE-4B2E-A74A-E3B4603B4878}" type="presParOf" srcId="{CDEEC703-1351-4462-AAA6-DD2C27AE5888}" destId="{D8E0AE37-6EE3-4329-9B08-D33938B165E8}" srcOrd="1" destOrd="0" presId="urn:microsoft.com/office/officeart/2005/8/layout/hierarchy2"/>
    <dgm:cxn modelId="{DAC8E67F-7138-4030-B705-2131C1E6207F}" type="presParOf" srcId="{D8E0AE37-6EE3-4329-9B08-D33938B165E8}" destId="{BA7C3DA6-D33B-4306-A9C2-95064AF77D2E}" srcOrd="0" destOrd="0" presId="urn:microsoft.com/office/officeart/2005/8/layout/hierarchy2"/>
    <dgm:cxn modelId="{914CB459-8402-44AB-8E8F-E03567572B84}" type="presParOf" srcId="{BA7C3DA6-D33B-4306-A9C2-95064AF77D2E}" destId="{0FE1B7A0-D4FE-483A-8223-1C82E65125D9}" srcOrd="0" destOrd="0" presId="urn:microsoft.com/office/officeart/2005/8/layout/hierarchy2"/>
    <dgm:cxn modelId="{CB910D66-3855-4D49-9728-61147D1D99C5}" type="presParOf" srcId="{D8E0AE37-6EE3-4329-9B08-D33938B165E8}" destId="{4D2C14CA-9030-4E94-A7F0-8C196D108A65}" srcOrd="1" destOrd="0" presId="urn:microsoft.com/office/officeart/2005/8/layout/hierarchy2"/>
    <dgm:cxn modelId="{3F19439D-26CB-4674-9788-A5BB71CE2A9B}" type="presParOf" srcId="{4D2C14CA-9030-4E94-A7F0-8C196D108A65}" destId="{5A049119-DE65-453B-95C3-ABB3E00261FE}" srcOrd="0" destOrd="0" presId="urn:microsoft.com/office/officeart/2005/8/layout/hierarchy2"/>
    <dgm:cxn modelId="{3D3EA6C6-439D-4456-ABD3-865F423AB30D}" type="presParOf" srcId="{4D2C14CA-9030-4E94-A7F0-8C196D108A65}" destId="{1C91C8C8-41E2-4DF3-9417-A5246FC5A104}" srcOrd="1" destOrd="0" presId="urn:microsoft.com/office/officeart/2005/8/layout/hierarchy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509317C0-9594-4197-A3B1-932E77F9F9DC}" type="datetimeFigureOut">
              <a:rPr lang="en-US" smtClean="0"/>
              <a:pPr/>
              <a:t>3/21/2020</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D1344B66-5D3B-491D-A5E9-5B740B64675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D208A7BA-6661-42EB-ABFE-8920DAF1665D}" type="datetimeFigureOut">
              <a:rPr lang="en-US" smtClean="0"/>
              <a:pPr/>
              <a:t>3/21/2020</a:t>
            </a:fld>
            <a:endParaRPr lang="en-US"/>
          </a:p>
        </p:txBody>
      </p:sp>
      <p:sp>
        <p:nvSpPr>
          <p:cNvPr id="4" name="Slide Image Placeholder 3"/>
          <p:cNvSpPr>
            <a:spLocks noGrp="1" noRot="1" noChangeAspect="1"/>
          </p:cNvSpPr>
          <p:nvPr>
            <p:ph type="sldImg" idx="2"/>
          </p:nvPr>
        </p:nvSpPr>
        <p:spPr>
          <a:xfrm>
            <a:off x="592138" y="696913"/>
            <a:ext cx="5673725"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04697212-FBD2-4FCD-B816-DD231289273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92138" y="696913"/>
            <a:ext cx="5673725" cy="3486150"/>
          </a:xfrm>
        </p:spPr>
      </p:sp>
      <p:sp>
        <p:nvSpPr>
          <p:cNvPr id="3" name="Notes Placeholder 2"/>
          <p:cNvSpPr>
            <a:spLocks noGrp="1"/>
          </p:cNvSpPr>
          <p:nvPr>
            <p:ph type="body" idx="1"/>
          </p:nvPr>
        </p:nvSpPr>
        <p:spPr/>
        <p:txBody>
          <a:bodyPr>
            <a:normAutofit/>
          </a:bodyPr>
          <a:lstStyle/>
          <a:p>
            <a:r>
              <a:rPr lang="en-US" dirty="0" smtClean="0"/>
              <a:t>*, such that the performance of the constitutive tasks of one role cannot be undertaken, or cannot be undertaken except with great difficulty, unless the tasks constitutive of some other role or roles in the structure have been undertaken or are being undertaken.</a:t>
            </a:r>
            <a:endParaRPr lang="en-US" dirty="0"/>
          </a:p>
        </p:txBody>
      </p:sp>
      <p:sp>
        <p:nvSpPr>
          <p:cNvPr id="4" name="Slide Number Placeholder 3"/>
          <p:cNvSpPr>
            <a:spLocks noGrp="1"/>
          </p:cNvSpPr>
          <p:nvPr>
            <p:ph type="sldNum" sz="quarter" idx="10"/>
          </p:nvPr>
        </p:nvSpPr>
        <p:spPr/>
        <p:txBody>
          <a:bodyPr/>
          <a:lstStyle/>
          <a:p>
            <a:fld id="{04697212-FBD2-4FCD-B816-DD231289273E}"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92138" y="696913"/>
            <a:ext cx="5673725" cy="348615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 while the explicitly determined rules and tasks might say nothing about being secretive or “sticking by one's mates come what may” or having a hostile or negative attitude to particular social groups, these attitudes and practices might in fact be </a:t>
            </a:r>
            <a:r>
              <a:rPr lang="en-US" dirty="0" smtClean="0">
                <a:solidFill>
                  <a:srgbClr val="FF0000"/>
                </a:solidFill>
              </a:rPr>
              <a:t>pervasive</a:t>
            </a:r>
            <a:r>
              <a:rPr lang="en-US" dirty="0" smtClean="0"/>
              <a:t>; they might be part of the culture.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Naturally, there can be </a:t>
            </a:r>
            <a:r>
              <a:rPr lang="en-US" dirty="0" smtClean="0">
                <a:solidFill>
                  <a:srgbClr val="FF0000"/>
                </a:solidFill>
              </a:rPr>
              <a:t>competing cultures </a:t>
            </a:r>
            <a:r>
              <a:rPr lang="en-US" dirty="0" smtClean="0"/>
              <a:t>within a single </a:t>
            </a:r>
            <a:r>
              <a:rPr lang="en-US" dirty="0" err="1" smtClean="0"/>
              <a:t>organisation</a:t>
            </a:r>
            <a:r>
              <a:rPr lang="en-US" dirty="0" smtClean="0"/>
              <a:t>; the culture comprised of attitudes and norms that is aligned to the formal and official complex of tasks and rules might compete with an informal and “unofficial” culture that is adhered to by a substantial sub-element of the </a:t>
            </a:r>
            <a:r>
              <a:rPr lang="en-US" dirty="0" err="1" smtClean="0"/>
              <a:t>organisation's</a:t>
            </a:r>
            <a:r>
              <a:rPr lang="en-US" dirty="0" smtClean="0"/>
              <a:t> membership.</a:t>
            </a:r>
          </a:p>
        </p:txBody>
      </p:sp>
      <p:sp>
        <p:nvSpPr>
          <p:cNvPr id="4" name="Slide Number Placeholder 3"/>
          <p:cNvSpPr>
            <a:spLocks noGrp="1"/>
          </p:cNvSpPr>
          <p:nvPr>
            <p:ph type="sldNum" sz="quarter" idx="10"/>
          </p:nvPr>
        </p:nvSpPr>
        <p:spPr/>
        <p:txBody>
          <a:bodyPr/>
          <a:lstStyle/>
          <a:p>
            <a:fld id="{04697212-FBD2-4FCD-B816-DD231289273E}" type="slidenum">
              <a:rPr lang="en-US" smtClean="0"/>
              <a:pPr/>
              <a:t>17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92138" y="696913"/>
            <a:ext cx="5673725" cy="3486150"/>
          </a:xfrm>
        </p:spPr>
      </p:sp>
      <p:sp>
        <p:nvSpPr>
          <p:cNvPr id="3" name="Notes Placeholder 2"/>
          <p:cNvSpPr>
            <a:spLocks noGrp="1"/>
          </p:cNvSpPr>
          <p:nvPr>
            <p:ph type="body" idx="1"/>
          </p:nvPr>
        </p:nvSpPr>
        <p:spPr/>
        <p:txBody>
          <a:bodyPr>
            <a:normAutofit/>
          </a:bodyPr>
          <a:lstStyle/>
          <a:p>
            <a:r>
              <a:rPr lang="en-US" dirty="0" smtClean="0"/>
              <a:t>However, some theorists, e.g. Jon </a:t>
            </a:r>
            <a:r>
              <a:rPr lang="en-US" dirty="0" err="1" smtClean="0"/>
              <a:t>Elster</a:t>
            </a:r>
            <a:r>
              <a:rPr lang="en-US" dirty="0" smtClean="0"/>
              <a:t> (1989: </a:t>
            </a:r>
            <a:r>
              <a:rPr lang="en-US" dirty="0" err="1" smtClean="0"/>
              <a:t>ch</a:t>
            </a:r>
            <a:r>
              <a:rPr lang="en-US" dirty="0" smtClean="0"/>
              <a:t>. XV), argue that </a:t>
            </a:r>
            <a:r>
              <a:rPr lang="en-US" dirty="0" smtClean="0">
                <a:solidFill>
                  <a:srgbClr val="FF0000"/>
                </a:solidFill>
              </a:rPr>
              <a:t>formal sanctions</a:t>
            </a:r>
            <a:r>
              <a:rPr lang="en-US" dirty="0" smtClean="0"/>
              <a:t>, such as punishment, are a </a:t>
            </a:r>
            <a:r>
              <a:rPr lang="en-US" dirty="0" smtClean="0">
                <a:solidFill>
                  <a:srgbClr val="FF0000"/>
                </a:solidFill>
              </a:rPr>
              <a:t>necessary feature of institutions</a:t>
            </a:r>
            <a:r>
              <a:rPr lang="en-US" dirty="0" smtClean="0"/>
              <a:t>. Formal sanctions are certainly a feature of many institutions, notably legal systems; however, they do not seem to be a feature of all institutions. </a:t>
            </a:r>
          </a:p>
          <a:p>
            <a:r>
              <a:rPr lang="en-US" dirty="0" smtClean="0"/>
              <a:t>Consider, for example, an elaborate and longstanding system of </a:t>
            </a:r>
            <a:r>
              <a:rPr lang="en-US" dirty="0" smtClean="0">
                <a:solidFill>
                  <a:srgbClr val="FF0000"/>
                </a:solidFill>
              </a:rPr>
              <a:t>informal economic exchange </a:t>
            </a:r>
            <a:r>
              <a:rPr lang="en-US" dirty="0" smtClean="0"/>
              <a:t>among members of different societies that have no common system of laws or enforced rules. Again, a spoken language such as pidgin English, is presumably an institutions; yet breaches of its constitutive norms and conventions might not attract any formal sanctions.</a:t>
            </a:r>
          </a:p>
        </p:txBody>
      </p:sp>
      <p:sp>
        <p:nvSpPr>
          <p:cNvPr id="4" name="Slide Number Placeholder 3"/>
          <p:cNvSpPr>
            <a:spLocks noGrp="1"/>
          </p:cNvSpPr>
          <p:nvPr>
            <p:ph type="sldNum" sz="quarter" idx="10"/>
          </p:nvPr>
        </p:nvSpPr>
        <p:spPr/>
        <p:txBody>
          <a:bodyPr/>
          <a:lstStyle/>
          <a:p>
            <a:fld id="{04697212-FBD2-4FCD-B816-DD231289273E}"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7129" y="2130426"/>
            <a:ext cx="9487456"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674257" y="3886200"/>
            <a:ext cx="781319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92242" y="274639"/>
            <a:ext cx="2511385"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58086" y="274639"/>
            <a:ext cx="7348128"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81698" y="4406901"/>
            <a:ext cx="9487456"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81698" y="2906713"/>
            <a:ext cx="9487456"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58085" y="1600201"/>
            <a:ext cx="492975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73871" y="1600201"/>
            <a:ext cx="492975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58086" y="1535113"/>
            <a:ext cx="493169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58086" y="2174875"/>
            <a:ext cx="493169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669996" y="1535113"/>
            <a:ext cx="49336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69996" y="2174875"/>
            <a:ext cx="49336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8086" y="273050"/>
            <a:ext cx="3672127"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363920" y="273051"/>
            <a:ext cx="623970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58086" y="1435101"/>
            <a:ext cx="367212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7774" y="4800600"/>
            <a:ext cx="6697028"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187774" y="612775"/>
            <a:ext cx="669702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187774" y="5367338"/>
            <a:ext cx="669702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8086" y="274638"/>
            <a:ext cx="10045542"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58086" y="1600201"/>
            <a:ext cx="1004554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58086" y="6356351"/>
            <a:ext cx="2604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3/21/2020</a:t>
            </a:fld>
            <a:endParaRPr lang="en-US"/>
          </a:p>
        </p:txBody>
      </p:sp>
      <p:sp>
        <p:nvSpPr>
          <p:cNvPr id="5" name="Footer Placeholder 4"/>
          <p:cNvSpPr>
            <a:spLocks noGrp="1"/>
          </p:cNvSpPr>
          <p:nvPr>
            <p:ph type="ftr" sz="quarter" idx="3"/>
          </p:nvPr>
        </p:nvSpPr>
        <p:spPr>
          <a:xfrm>
            <a:off x="3813586" y="6356351"/>
            <a:ext cx="353454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999228" y="6356351"/>
            <a:ext cx="2604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SOCIAL INSTITUTIONS: Introduction to the Concept</a:t>
            </a:r>
            <a:endParaRPr lang="en-US" b="1" dirty="0"/>
          </a:p>
        </p:txBody>
      </p:sp>
      <p:sp>
        <p:nvSpPr>
          <p:cNvPr id="3" name="Subtitle 2"/>
          <p:cNvSpPr>
            <a:spLocks noGrp="1"/>
          </p:cNvSpPr>
          <p:nvPr>
            <p:ph type="subTitle" idx="1"/>
          </p:nvPr>
        </p:nvSpPr>
        <p:spPr/>
        <p:txBody>
          <a:bodyPr/>
          <a:lstStyle/>
          <a:p>
            <a:r>
              <a:rPr lang="en-US" dirty="0" smtClean="0">
                <a:solidFill>
                  <a:schemeClr val="tx1"/>
                </a:solidFill>
              </a:rPr>
              <a:t>IMRAN AHMAD SAJID, PhD</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Structure</a:t>
            </a:r>
            <a:endParaRPr lang="en-US" dirty="0"/>
          </a:p>
        </p:txBody>
      </p:sp>
      <p:sp>
        <p:nvSpPr>
          <p:cNvPr id="3" name="Content Placeholder 2"/>
          <p:cNvSpPr>
            <a:spLocks noGrp="1"/>
          </p:cNvSpPr>
          <p:nvPr>
            <p:ph idx="1"/>
          </p:nvPr>
        </p:nvSpPr>
        <p:spPr/>
        <p:txBody>
          <a:bodyPr/>
          <a:lstStyle/>
          <a:p>
            <a:r>
              <a:rPr lang="en-US" dirty="0" smtClean="0"/>
              <a:t> Social structure refers to the enduring orderly and patterned relationships between the elements of a society.</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 </a:t>
            </a:r>
            <a:r>
              <a:rPr lang="en-US" dirty="0" err="1" smtClean="0"/>
              <a:t>vs</a:t>
            </a:r>
            <a:r>
              <a:rPr lang="en-US" dirty="0" smtClean="0"/>
              <a:t> Convention etc.</a:t>
            </a:r>
            <a:endParaRPr lang="en-US" dirty="0"/>
          </a:p>
        </p:txBody>
      </p:sp>
      <p:sp>
        <p:nvSpPr>
          <p:cNvPr id="3" name="Content Placeholder 2"/>
          <p:cNvSpPr>
            <a:spLocks noGrp="1"/>
          </p:cNvSpPr>
          <p:nvPr>
            <p:ph idx="1"/>
          </p:nvPr>
        </p:nvSpPr>
        <p:spPr/>
        <p:txBody>
          <a:bodyPr/>
          <a:lstStyle/>
          <a:p>
            <a:r>
              <a:rPr lang="en-US" dirty="0" smtClean="0"/>
              <a:t>Conventions, Rules, Social Norms, Roles and Rituals </a:t>
            </a:r>
            <a:r>
              <a:rPr lang="en-US" dirty="0" smtClean="0">
                <a:sym typeface="Wingdings" pitchFamily="2" charset="2"/>
              </a:rPr>
              <a:t> </a:t>
            </a:r>
            <a:r>
              <a:rPr lang="en-US" dirty="0" smtClean="0"/>
              <a:t>Less complex social forms</a:t>
            </a:r>
          </a:p>
          <a:p>
            <a:r>
              <a:rPr lang="en-US" dirty="0" smtClean="0"/>
              <a:t>They are the </a:t>
            </a:r>
            <a:r>
              <a:rPr lang="en-US" u="sng" dirty="0" smtClean="0"/>
              <a:t>constitutive elements </a:t>
            </a:r>
            <a:r>
              <a:rPr lang="en-US" dirty="0" smtClean="0"/>
              <a:t>of institutions.</a:t>
            </a:r>
            <a:endParaRPr lang="en-US" dirty="0"/>
          </a:p>
        </p:txBody>
      </p:sp>
      <p:sp>
        <p:nvSpPr>
          <p:cNvPr id="4" name="Rectangle 3"/>
          <p:cNvSpPr/>
          <p:nvPr/>
        </p:nvSpPr>
        <p:spPr>
          <a:xfrm>
            <a:off x="2325357" y="5791200"/>
            <a:ext cx="3837269" cy="369332"/>
          </a:xfrm>
          <a:prstGeom prst="rect">
            <a:avLst/>
          </a:prstGeom>
        </p:spPr>
        <p:txBody>
          <a:bodyPr wrap="none">
            <a:spAutoFit/>
          </a:bodyPr>
          <a:lstStyle/>
          <a:p>
            <a:r>
              <a:rPr lang="en-US" dirty="0" smtClean="0"/>
              <a:t>Conventions: usual way of doing things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 </a:t>
            </a:r>
            <a:r>
              <a:rPr lang="en-US" dirty="0" err="1" smtClean="0"/>
              <a:t>vs</a:t>
            </a:r>
            <a:r>
              <a:rPr lang="en-US" dirty="0" smtClean="0"/>
              <a:t> Society &amp; Culture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Society and Culture</a:t>
            </a:r>
            <a:r>
              <a:rPr lang="en-US" dirty="0" smtClean="0">
                <a:sym typeface="Wingdings" pitchFamily="2" charset="2"/>
              </a:rPr>
              <a:t> </a:t>
            </a:r>
            <a:r>
              <a:rPr lang="en-US" dirty="0" smtClean="0"/>
              <a:t>more complex and more complete social entities</a:t>
            </a:r>
          </a:p>
          <a:p>
            <a:r>
              <a:rPr lang="en-US" dirty="0" smtClean="0">
                <a:solidFill>
                  <a:srgbClr val="FF0000"/>
                </a:solidFill>
              </a:rPr>
              <a:t>Institution is typically a constitutive element of society or culture</a:t>
            </a:r>
          </a:p>
          <a:p>
            <a:endParaRPr lang="en-US" dirty="0" smtClean="0"/>
          </a:p>
          <a:p>
            <a:pPr marL="342900" lvl="1" indent="-342900">
              <a:buFont typeface="Arial" pitchFamily="34" charset="0"/>
              <a:buChar char="•"/>
            </a:pPr>
            <a:r>
              <a:rPr lang="en-US" b="1" u="sng" dirty="0" smtClean="0"/>
              <a:t>SOCIETY</a:t>
            </a:r>
            <a:r>
              <a:rPr lang="en-US" dirty="0" smtClean="0"/>
              <a:t>: </a:t>
            </a:r>
            <a:r>
              <a:rPr lang="en-US" dirty="0" smtClean="0">
                <a:effectLst>
                  <a:glow rad="101600">
                    <a:schemeClr val="accent5">
                      <a:satMod val="175000"/>
                      <a:alpha val="40000"/>
                    </a:schemeClr>
                  </a:glow>
                </a:effectLst>
              </a:rPr>
              <a:t>Society refers to </a:t>
            </a:r>
            <a:r>
              <a:rPr lang="en-US" u="sng" dirty="0" smtClean="0">
                <a:effectLst>
                  <a:glow rad="101600">
                    <a:schemeClr val="accent5">
                      <a:satMod val="175000"/>
                      <a:alpha val="40000"/>
                    </a:schemeClr>
                  </a:glow>
                </a:effectLst>
              </a:rPr>
              <a:t>people</a:t>
            </a:r>
            <a:r>
              <a:rPr lang="en-US" dirty="0" smtClean="0">
                <a:effectLst>
                  <a:glow rad="101600">
                    <a:schemeClr val="accent5">
                      <a:satMod val="175000"/>
                      <a:alpha val="40000"/>
                    </a:schemeClr>
                  </a:glow>
                </a:effectLst>
              </a:rPr>
              <a:t> who </a:t>
            </a:r>
            <a:r>
              <a:rPr lang="en-US" u="sng" dirty="0" smtClean="0">
                <a:effectLst>
                  <a:glow rad="101600">
                    <a:schemeClr val="accent5">
                      <a:satMod val="175000"/>
                      <a:alpha val="40000"/>
                    </a:schemeClr>
                  </a:glow>
                </a:effectLst>
              </a:rPr>
              <a:t>interact</a:t>
            </a:r>
            <a:r>
              <a:rPr lang="en-US" dirty="0" smtClean="0">
                <a:effectLst>
                  <a:glow rad="101600">
                    <a:schemeClr val="accent5">
                      <a:satMod val="175000"/>
                      <a:alpha val="40000"/>
                    </a:schemeClr>
                  </a:glow>
                </a:effectLst>
              </a:rPr>
              <a:t> in a defined </a:t>
            </a:r>
            <a:r>
              <a:rPr lang="en-US" u="sng" dirty="0" smtClean="0">
                <a:effectLst>
                  <a:glow rad="101600">
                    <a:schemeClr val="accent5">
                      <a:satMod val="175000"/>
                      <a:alpha val="40000"/>
                    </a:schemeClr>
                  </a:glow>
                </a:effectLst>
              </a:rPr>
              <a:t>territory</a:t>
            </a:r>
            <a:r>
              <a:rPr lang="en-US" dirty="0" smtClean="0">
                <a:effectLst>
                  <a:glow rad="101600">
                    <a:schemeClr val="accent5">
                      <a:satMod val="175000"/>
                      <a:alpha val="40000"/>
                    </a:schemeClr>
                  </a:glow>
                </a:effectLst>
              </a:rPr>
              <a:t> and share a </a:t>
            </a:r>
            <a:r>
              <a:rPr lang="en-US" u="sng" dirty="0" smtClean="0">
                <a:effectLst>
                  <a:glow rad="101600">
                    <a:schemeClr val="accent5">
                      <a:satMod val="175000"/>
                      <a:alpha val="40000"/>
                    </a:schemeClr>
                  </a:glow>
                </a:effectLst>
              </a:rPr>
              <a:t>culture </a:t>
            </a:r>
            <a:r>
              <a:rPr lang="en-US" dirty="0" smtClean="0">
                <a:effectLst>
                  <a:glow rad="101600">
                    <a:schemeClr val="accent5">
                      <a:satMod val="175000"/>
                      <a:alpha val="40000"/>
                    </a:schemeClr>
                  </a:glow>
                </a:effectLst>
              </a:rPr>
              <a:t>(John J. </a:t>
            </a:r>
            <a:r>
              <a:rPr lang="en-US" dirty="0" err="1" smtClean="0">
                <a:effectLst>
                  <a:glow rad="101600">
                    <a:schemeClr val="accent5">
                      <a:satMod val="175000"/>
                      <a:alpha val="40000"/>
                    </a:schemeClr>
                  </a:glow>
                </a:effectLst>
              </a:rPr>
              <a:t>Macionis</a:t>
            </a:r>
            <a:r>
              <a:rPr lang="en-US" dirty="0" smtClean="0">
                <a:effectLst>
                  <a:glow rad="101600">
                    <a:schemeClr val="accent5">
                      <a:satMod val="175000"/>
                      <a:alpha val="40000"/>
                    </a:schemeClr>
                  </a:glow>
                </a:effectLst>
              </a:rPr>
              <a:t>)</a:t>
            </a:r>
          </a:p>
          <a:p>
            <a:pPr marL="342900" lvl="1" indent="-342900">
              <a:buFont typeface="Arial" pitchFamily="34" charset="0"/>
              <a:buChar char="•"/>
            </a:pPr>
            <a:endParaRPr lang="en-US" b="1" u="sng" dirty="0" smtClean="0">
              <a:effectLst/>
            </a:endParaRPr>
          </a:p>
          <a:p>
            <a:pPr marL="342900" lvl="1" indent="-342900">
              <a:buFont typeface="Arial" pitchFamily="34" charset="0"/>
              <a:buChar char="•"/>
            </a:pPr>
            <a:r>
              <a:rPr lang="en-US" b="1" u="sng" dirty="0" smtClean="0">
                <a:effectLst/>
              </a:rPr>
              <a:t>CULTURE: </a:t>
            </a:r>
            <a:r>
              <a:rPr lang="en-US" dirty="0" smtClean="0">
                <a:effectLst>
                  <a:outerShdw blurRad="38100" dist="38100" dir="2700000" algn="tl">
                    <a:srgbClr val="000000">
                      <a:alpha val="43137"/>
                    </a:srgbClr>
                  </a:outerShdw>
                </a:effectLst>
              </a:rPr>
              <a:t>Culture is the ways of </a:t>
            </a:r>
            <a:r>
              <a:rPr lang="en-US" b="1" u="sng" dirty="0" smtClean="0">
                <a:effectLst>
                  <a:outerShdw blurRad="38100" dist="38100" dir="2700000" algn="tl">
                    <a:srgbClr val="000000">
                      <a:alpha val="43137"/>
                    </a:srgbClr>
                  </a:outerShdw>
                </a:effectLst>
              </a:rPr>
              <a:t>thinking</a:t>
            </a:r>
            <a:r>
              <a:rPr lang="en-US" dirty="0" smtClean="0">
                <a:effectLst>
                  <a:outerShdw blurRad="38100" dist="38100" dir="2700000" algn="tl">
                    <a:srgbClr val="000000">
                      <a:alpha val="43137"/>
                    </a:srgbClr>
                  </a:outerShdw>
                </a:effectLst>
              </a:rPr>
              <a:t>, the ways of </a:t>
            </a:r>
            <a:r>
              <a:rPr lang="en-US" b="1" u="sng" dirty="0" smtClean="0">
                <a:effectLst>
                  <a:outerShdw blurRad="38100" dist="38100" dir="2700000" algn="tl">
                    <a:srgbClr val="000000">
                      <a:alpha val="43137"/>
                    </a:srgbClr>
                  </a:outerShdw>
                </a:effectLst>
              </a:rPr>
              <a:t>acting</a:t>
            </a:r>
            <a:r>
              <a:rPr lang="en-US" dirty="0" smtClean="0">
                <a:effectLst>
                  <a:outerShdw blurRad="38100" dist="38100" dir="2700000" algn="tl">
                    <a:srgbClr val="000000">
                      <a:alpha val="43137"/>
                    </a:srgbClr>
                  </a:outerShdw>
                </a:effectLst>
              </a:rPr>
              <a:t>, and the </a:t>
            </a:r>
            <a:r>
              <a:rPr lang="en-US" b="1" u="sng" dirty="0" smtClean="0">
                <a:effectLst>
                  <a:outerShdw blurRad="38100" dist="38100" dir="2700000" algn="tl">
                    <a:srgbClr val="000000">
                      <a:alpha val="43137"/>
                    </a:srgbClr>
                  </a:outerShdw>
                </a:effectLst>
              </a:rPr>
              <a:t>material objects </a:t>
            </a:r>
            <a:r>
              <a:rPr lang="en-US" dirty="0" smtClean="0">
                <a:effectLst>
                  <a:outerShdw blurRad="38100" dist="38100" dir="2700000" algn="tl">
                    <a:srgbClr val="000000">
                      <a:alpha val="43137"/>
                    </a:srgbClr>
                  </a:outerShdw>
                </a:effectLst>
              </a:rPr>
              <a:t>that together form </a:t>
            </a:r>
            <a:r>
              <a:rPr lang="en-US" b="1" u="sng" dirty="0" smtClean="0">
                <a:effectLst>
                  <a:outerShdw blurRad="38100" dist="38100" dir="2700000" algn="tl">
                    <a:srgbClr val="000000">
                      <a:alpha val="43137"/>
                    </a:srgbClr>
                  </a:outerShdw>
                </a:effectLst>
              </a:rPr>
              <a:t>a people’s way of life </a:t>
            </a:r>
            <a:r>
              <a:rPr lang="en-US" dirty="0" smtClean="0">
                <a:effectLst>
                  <a:outerShdw blurRad="38100" dist="38100" dir="2700000" algn="tl">
                    <a:srgbClr val="000000">
                      <a:alpha val="43137"/>
                    </a:srgbClr>
                  </a:outerShdw>
                </a:effectLst>
              </a:rPr>
              <a:t>(</a:t>
            </a:r>
            <a:r>
              <a:rPr lang="en-US" dirty="0" err="1" smtClean="0">
                <a:effectLst>
                  <a:outerShdw blurRad="38100" dist="38100" dir="2700000" algn="tl">
                    <a:srgbClr val="000000">
                      <a:alpha val="43137"/>
                    </a:srgbClr>
                  </a:outerShdw>
                </a:effectLst>
              </a:rPr>
              <a:t>Macionis</a:t>
            </a:r>
            <a:r>
              <a:rPr lang="en-US" dirty="0" smtClean="0">
                <a:effectLst>
                  <a:outerShdw blurRad="38100" dist="38100" dir="2700000" algn="tl">
                    <a:srgbClr val="000000">
                      <a:alpha val="43137"/>
                    </a:srgbClr>
                  </a:outerShdw>
                </a:effectLst>
              </a:rPr>
              <a:t>, 2012.p.54).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slide(fromBottom)">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slide(fromBottom)">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slide(fromBottom)">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Institutions as Organizations</a:t>
            </a:r>
            <a:endParaRPr lang="en-US" dirty="0"/>
          </a:p>
        </p:txBody>
      </p:sp>
      <p:sp>
        <p:nvSpPr>
          <p:cNvPr id="3" name="Content Placeholder 2"/>
          <p:cNvSpPr>
            <a:spLocks noGrp="1"/>
          </p:cNvSpPr>
          <p:nvPr>
            <p:ph idx="1"/>
          </p:nvPr>
        </p:nvSpPr>
        <p:spPr/>
        <p:txBody>
          <a:bodyPr/>
          <a:lstStyle/>
          <a:p>
            <a:r>
              <a:rPr lang="en-US" dirty="0" smtClean="0"/>
              <a:t>Some institutions are organizations such as government </a:t>
            </a:r>
          </a:p>
          <a:p>
            <a:r>
              <a:rPr lang="en-US" dirty="0" smtClean="0"/>
              <a:t>Some institutions are not organizations such as Urdu Language or Barter </a:t>
            </a:r>
            <a:r>
              <a:rPr lang="en-US" dirty="0" smtClean="0"/>
              <a:t>system (</a:t>
            </a:r>
            <a:r>
              <a:rPr lang="en-US" dirty="0" smtClean="0"/>
              <a:t>which involves individuals not organizations)</a:t>
            </a:r>
          </a:p>
        </p:txBody>
      </p:sp>
      <p:sp>
        <p:nvSpPr>
          <p:cNvPr id="4" name="Rectangle 3"/>
          <p:cNvSpPr/>
          <p:nvPr/>
        </p:nvSpPr>
        <p:spPr>
          <a:xfrm>
            <a:off x="1674257" y="5334001"/>
            <a:ext cx="5580857" cy="1200329"/>
          </a:xfrm>
          <a:prstGeom prst="rect">
            <a:avLst/>
          </a:prstGeom>
        </p:spPr>
        <p:txBody>
          <a:bodyPr>
            <a:spAutoFit/>
          </a:bodyPr>
          <a:lstStyle/>
          <a:p>
            <a:r>
              <a:rPr lang="en-US" b="1" u="sng" dirty="0" smtClean="0"/>
              <a:t>Organization</a:t>
            </a:r>
            <a:r>
              <a:rPr lang="en-US" b="1" dirty="0" smtClean="0"/>
              <a:t>: relationship of components: </a:t>
            </a:r>
            <a:r>
              <a:rPr lang="en-US" dirty="0" smtClean="0"/>
              <a:t>the relationships that exist between separate components in a coherent whole</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 Institutions</a:t>
            </a:r>
            <a:endParaRPr lang="en-US" dirty="0"/>
          </a:p>
        </p:txBody>
      </p:sp>
      <p:sp>
        <p:nvSpPr>
          <p:cNvPr id="3" name="Content Placeholder 2"/>
          <p:cNvSpPr>
            <a:spLocks noGrp="1"/>
          </p:cNvSpPr>
          <p:nvPr>
            <p:ph idx="1"/>
          </p:nvPr>
        </p:nvSpPr>
        <p:spPr/>
        <p:txBody>
          <a:bodyPr>
            <a:normAutofit fontScale="92500" lnSpcReduction="10000"/>
          </a:bodyPr>
          <a:lstStyle/>
          <a:p>
            <a:r>
              <a:rPr lang="en-US" b="1" i="1" dirty="0" smtClean="0"/>
              <a:t>Meta Institutions*-</a:t>
            </a:r>
            <a:r>
              <a:rPr lang="en-US" dirty="0" smtClean="0"/>
              <a:t>- they are </a:t>
            </a:r>
            <a:r>
              <a:rPr lang="en-US" dirty="0" smtClean="0">
                <a:solidFill>
                  <a:srgbClr val="FF0000"/>
                </a:solidFill>
              </a:rPr>
              <a:t>institutions that </a:t>
            </a:r>
            <a:r>
              <a:rPr lang="en-US" dirty="0" err="1" smtClean="0">
                <a:solidFill>
                  <a:srgbClr val="FF0000"/>
                </a:solidFill>
              </a:rPr>
              <a:t>organise</a:t>
            </a:r>
            <a:r>
              <a:rPr lang="en-US" dirty="0" smtClean="0">
                <a:solidFill>
                  <a:srgbClr val="FF0000"/>
                </a:solidFill>
              </a:rPr>
              <a:t> other institutions.</a:t>
            </a:r>
            <a:r>
              <a:rPr lang="en-US" dirty="0" smtClean="0"/>
              <a:t> </a:t>
            </a:r>
          </a:p>
          <a:p>
            <a:r>
              <a:rPr lang="en-US" dirty="0" smtClean="0"/>
              <a:t>For example, </a:t>
            </a:r>
            <a:r>
              <a:rPr lang="en-US" dirty="0" smtClean="0">
                <a:solidFill>
                  <a:srgbClr val="FF0000"/>
                </a:solidFill>
              </a:rPr>
              <a:t>governments</a:t>
            </a:r>
            <a:r>
              <a:rPr lang="en-US" dirty="0" smtClean="0"/>
              <a:t> are meta-institutions. </a:t>
            </a:r>
          </a:p>
          <a:p>
            <a:r>
              <a:rPr lang="en-US" dirty="0" smtClean="0"/>
              <a:t>The institutional function of a government consists in large part in </a:t>
            </a:r>
            <a:r>
              <a:rPr lang="en-US" dirty="0" err="1" smtClean="0"/>
              <a:t>organising</a:t>
            </a:r>
            <a:r>
              <a:rPr lang="en-US" dirty="0" smtClean="0"/>
              <a:t> other institutions (both individually and collectively); </a:t>
            </a:r>
          </a:p>
          <a:p>
            <a:r>
              <a:rPr lang="en-US" dirty="0" smtClean="0"/>
              <a:t>thus governments regulate and coordinate </a:t>
            </a:r>
            <a:r>
              <a:rPr lang="en-US" u="sng" dirty="0" smtClean="0">
                <a:solidFill>
                  <a:srgbClr val="FF0000"/>
                </a:solidFill>
              </a:rPr>
              <a:t>economic</a:t>
            </a:r>
            <a:r>
              <a:rPr lang="en-US" u="sng" dirty="0" smtClean="0"/>
              <a:t> </a:t>
            </a:r>
            <a:r>
              <a:rPr lang="en-US" dirty="0" smtClean="0"/>
              <a:t>systems, </a:t>
            </a:r>
            <a:r>
              <a:rPr lang="en-US" u="sng" dirty="0" smtClean="0">
                <a:solidFill>
                  <a:srgbClr val="FF0000"/>
                </a:solidFill>
              </a:rPr>
              <a:t>educational</a:t>
            </a:r>
            <a:r>
              <a:rPr lang="en-US" u="sng" dirty="0" smtClean="0"/>
              <a:t> </a:t>
            </a:r>
            <a:r>
              <a:rPr lang="en-US" dirty="0" smtClean="0"/>
              <a:t>institutions, </a:t>
            </a:r>
            <a:r>
              <a:rPr lang="en-US" u="sng" dirty="0" smtClean="0">
                <a:solidFill>
                  <a:srgbClr val="FF0000"/>
                </a:solidFill>
              </a:rPr>
              <a:t>police</a:t>
            </a:r>
            <a:r>
              <a:rPr lang="en-US" u="sng" dirty="0" smtClean="0"/>
              <a:t> </a:t>
            </a:r>
            <a:r>
              <a:rPr lang="en-US" dirty="0" smtClean="0"/>
              <a:t>and </a:t>
            </a:r>
            <a:r>
              <a:rPr lang="en-US" u="sng" dirty="0" smtClean="0">
                <a:solidFill>
                  <a:srgbClr val="FF0000"/>
                </a:solidFill>
              </a:rPr>
              <a:t>military</a:t>
            </a:r>
            <a:r>
              <a:rPr lang="en-US" u="sng" dirty="0" smtClean="0"/>
              <a:t> </a:t>
            </a:r>
            <a:r>
              <a:rPr lang="en-US" dirty="0" err="1" smtClean="0"/>
              <a:t>organisations</a:t>
            </a:r>
            <a:r>
              <a:rPr lang="en-US" dirty="0" smtClean="0"/>
              <a:t> and </a:t>
            </a:r>
            <a:r>
              <a:rPr lang="en-US" smtClean="0"/>
              <a:t>so </a:t>
            </a:r>
            <a:r>
              <a:rPr lang="en-US" smtClean="0"/>
              <a:t>on, </a:t>
            </a:r>
            <a:r>
              <a:rPr lang="en-US" dirty="0" smtClean="0"/>
              <a:t>largely by way of (enforceable) </a:t>
            </a:r>
            <a:r>
              <a:rPr lang="en-US" u="sng" dirty="0" smtClean="0">
                <a:solidFill>
                  <a:srgbClr val="FF0000"/>
                </a:solidFill>
              </a:rPr>
              <a:t>legislation</a:t>
            </a:r>
            <a:r>
              <a:rPr lang="en-US" dirty="0" smtClean="0"/>
              <a:t>.</a:t>
            </a:r>
            <a:endParaRPr lang="en-US" dirty="0"/>
          </a:p>
        </p:txBody>
      </p:sp>
      <p:sp>
        <p:nvSpPr>
          <p:cNvPr id="4" name="TextBox 3"/>
          <p:cNvSpPr txBox="1"/>
          <p:nvPr/>
        </p:nvSpPr>
        <p:spPr>
          <a:xfrm>
            <a:off x="744114" y="6400800"/>
            <a:ext cx="2072042" cy="369332"/>
          </a:xfrm>
          <a:prstGeom prst="rect">
            <a:avLst/>
          </a:prstGeom>
          <a:noFill/>
        </p:spPr>
        <p:txBody>
          <a:bodyPr wrap="none" rtlCol="0">
            <a:spAutoFit/>
          </a:bodyPr>
          <a:lstStyle/>
          <a:p>
            <a:r>
              <a:rPr lang="en-US" b="1" dirty="0" smtClean="0"/>
              <a:t>*Higher Institutions</a:t>
            </a:r>
            <a:endParaRPr lang="en-U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Properties of Institutions</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Structure</a:t>
            </a:r>
          </a:p>
          <a:p>
            <a:pPr marL="514350" indent="-514350">
              <a:buFont typeface="+mj-lt"/>
              <a:buAutoNum type="arabicPeriod"/>
            </a:pPr>
            <a:r>
              <a:rPr lang="en-US" dirty="0" smtClean="0"/>
              <a:t>Function</a:t>
            </a:r>
          </a:p>
          <a:p>
            <a:pPr marL="514350" indent="-514350">
              <a:buFont typeface="+mj-lt"/>
              <a:buAutoNum type="arabicPeriod"/>
            </a:pPr>
            <a:r>
              <a:rPr lang="en-US" dirty="0" smtClean="0"/>
              <a:t>Culture</a:t>
            </a:r>
          </a:p>
          <a:p>
            <a:pPr marL="514350" indent="-514350">
              <a:buFont typeface="+mj-lt"/>
              <a:buAutoNum type="arabicPeriod"/>
            </a:pPr>
            <a:r>
              <a:rPr lang="en-US" dirty="0" smtClean="0"/>
              <a:t>Sanction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8086" y="274638"/>
            <a:ext cx="9208413" cy="1143000"/>
          </a:xfrm>
        </p:spPr>
        <p:txBody>
          <a:bodyPr/>
          <a:lstStyle/>
          <a:p>
            <a:r>
              <a:rPr lang="en-US" dirty="0" smtClean="0"/>
              <a:t>1. Structure &amp; Function</a:t>
            </a:r>
            <a:endParaRPr lang="en-US" dirty="0"/>
          </a:p>
        </p:txBody>
      </p:sp>
      <p:sp>
        <p:nvSpPr>
          <p:cNvPr id="3" name="Content Placeholder 2"/>
          <p:cNvSpPr>
            <a:spLocks noGrp="1"/>
          </p:cNvSpPr>
          <p:nvPr>
            <p:ph idx="1"/>
          </p:nvPr>
        </p:nvSpPr>
        <p:spPr>
          <a:xfrm>
            <a:off x="558086" y="1722438"/>
            <a:ext cx="10045542" cy="4525963"/>
          </a:xfrm>
        </p:spPr>
        <p:txBody>
          <a:bodyPr>
            <a:normAutofit fontScale="70000" lnSpcReduction="20000"/>
          </a:bodyPr>
          <a:lstStyle/>
          <a:p>
            <a:r>
              <a:rPr lang="en-US" dirty="0" smtClean="0"/>
              <a:t>Roughly speaking, an institution consists of an embodied (occupied by human persons) structure of </a:t>
            </a:r>
            <a:r>
              <a:rPr lang="en-US" dirty="0" smtClean="0">
                <a:solidFill>
                  <a:srgbClr val="FF0000"/>
                </a:solidFill>
              </a:rPr>
              <a:t>differentiated roles</a:t>
            </a:r>
            <a:r>
              <a:rPr lang="en-US" dirty="0" smtClean="0"/>
              <a:t>. </a:t>
            </a:r>
          </a:p>
          <a:p>
            <a:r>
              <a:rPr lang="en-US" dirty="0" smtClean="0"/>
              <a:t>These </a:t>
            </a:r>
            <a:r>
              <a:rPr lang="en-US" dirty="0" smtClean="0">
                <a:solidFill>
                  <a:srgbClr val="FF0000"/>
                </a:solidFill>
              </a:rPr>
              <a:t>roles </a:t>
            </a:r>
            <a:r>
              <a:rPr lang="en-US" dirty="0" smtClean="0"/>
              <a:t>are defined in terms of </a:t>
            </a:r>
            <a:r>
              <a:rPr lang="en-US" dirty="0" smtClean="0">
                <a:solidFill>
                  <a:srgbClr val="FF0000"/>
                </a:solidFill>
              </a:rPr>
              <a:t>tasks</a:t>
            </a:r>
            <a:r>
              <a:rPr lang="en-US" dirty="0" smtClean="0"/>
              <a:t>, and </a:t>
            </a:r>
            <a:r>
              <a:rPr lang="en-US" dirty="0" smtClean="0">
                <a:solidFill>
                  <a:srgbClr val="FF0000"/>
                </a:solidFill>
              </a:rPr>
              <a:t>rules </a:t>
            </a:r>
            <a:r>
              <a:rPr lang="en-US" dirty="0" smtClean="0"/>
              <a:t>regulating the performance of those tasks. Moreover, there is a </a:t>
            </a:r>
            <a:r>
              <a:rPr lang="en-US" dirty="0" smtClean="0">
                <a:solidFill>
                  <a:srgbClr val="FF0000"/>
                </a:solidFill>
              </a:rPr>
              <a:t>degree of interdependence </a:t>
            </a:r>
            <a:r>
              <a:rPr lang="en-US" dirty="0" smtClean="0"/>
              <a:t>among these roles.*</a:t>
            </a:r>
          </a:p>
          <a:p>
            <a:r>
              <a:rPr lang="en-US" dirty="0" smtClean="0"/>
              <a:t>Further, these </a:t>
            </a:r>
            <a:r>
              <a:rPr lang="en-US" dirty="0" smtClean="0">
                <a:solidFill>
                  <a:srgbClr val="FF0000"/>
                </a:solidFill>
              </a:rPr>
              <a:t>roles are often related to one another hierarchically</a:t>
            </a:r>
            <a:r>
              <a:rPr lang="en-US" dirty="0" smtClean="0"/>
              <a:t>, and hence involve different levels of </a:t>
            </a:r>
            <a:r>
              <a:rPr lang="en-US" dirty="0" smtClean="0">
                <a:solidFill>
                  <a:srgbClr val="FF0000"/>
                </a:solidFill>
              </a:rPr>
              <a:t>status </a:t>
            </a:r>
            <a:r>
              <a:rPr lang="en-US" dirty="0" smtClean="0"/>
              <a:t>and </a:t>
            </a:r>
            <a:r>
              <a:rPr lang="en-US" dirty="0" smtClean="0">
                <a:solidFill>
                  <a:srgbClr val="FF0000"/>
                </a:solidFill>
              </a:rPr>
              <a:t>degrees of authority</a:t>
            </a:r>
            <a:r>
              <a:rPr lang="en-US" dirty="0" smtClean="0"/>
              <a:t>. </a:t>
            </a:r>
          </a:p>
          <a:p>
            <a:r>
              <a:rPr lang="en-US" dirty="0" smtClean="0"/>
              <a:t>Finally, these </a:t>
            </a:r>
            <a:r>
              <a:rPr lang="en-US" dirty="0" smtClean="0">
                <a:solidFill>
                  <a:srgbClr val="FF0000"/>
                </a:solidFill>
              </a:rPr>
              <a:t>roles are related to one another </a:t>
            </a:r>
            <a:r>
              <a:rPr lang="en-US" dirty="0" smtClean="0"/>
              <a:t>in part in virtue of their contribution to (respectively) the </a:t>
            </a:r>
            <a:r>
              <a:rPr lang="en-US" i="1" dirty="0" smtClean="0"/>
              <a:t>end(s)</a:t>
            </a:r>
            <a:r>
              <a:rPr lang="en-US" dirty="0" smtClean="0"/>
              <a:t> or </a:t>
            </a:r>
            <a:r>
              <a:rPr lang="en-US" i="1" dirty="0" smtClean="0">
                <a:solidFill>
                  <a:srgbClr val="FF0000"/>
                </a:solidFill>
              </a:rPr>
              <a:t>function(s</a:t>
            </a:r>
            <a:r>
              <a:rPr lang="en-US" i="1" dirty="0" smtClean="0"/>
              <a:t>)</a:t>
            </a:r>
            <a:r>
              <a:rPr lang="en-US" dirty="0" smtClean="0"/>
              <a:t> of the institution; and the </a:t>
            </a:r>
            <a:r>
              <a:rPr lang="en-US" dirty="0" err="1" smtClean="0"/>
              <a:t>realisation</a:t>
            </a:r>
            <a:r>
              <a:rPr lang="en-US" dirty="0" smtClean="0"/>
              <a:t> of these ends or function normally involves interaction among the institutional actors in question and external non-institutional actors.</a:t>
            </a:r>
          </a:p>
          <a:p>
            <a:r>
              <a:rPr lang="en-US" dirty="0" smtClean="0"/>
              <a:t>The </a:t>
            </a:r>
            <a:r>
              <a:rPr lang="en-US" dirty="0" smtClean="0">
                <a:solidFill>
                  <a:srgbClr val="FF0000"/>
                </a:solidFill>
              </a:rPr>
              <a:t>constitutive roles of an institution </a:t>
            </a:r>
            <a:r>
              <a:rPr lang="en-US" dirty="0" smtClean="0"/>
              <a:t>and their </a:t>
            </a:r>
            <a:r>
              <a:rPr lang="en-US" dirty="0" smtClean="0">
                <a:solidFill>
                  <a:srgbClr val="FF0000"/>
                </a:solidFill>
              </a:rPr>
              <a:t>relations to one another </a:t>
            </a:r>
            <a:r>
              <a:rPr lang="en-US" dirty="0" smtClean="0"/>
              <a:t>can be referred to as the </a:t>
            </a:r>
            <a:r>
              <a:rPr lang="en-US" i="1" dirty="0" smtClean="0">
                <a:solidFill>
                  <a:srgbClr val="FF0000"/>
                </a:solidFill>
              </a:rPr>
              <a:t>structure</a:t>
            </a:r>
            <a:r>
              <a:rPr lang="en-US" dirty="0" smtClean="0"/>
              <a:t> of the institution.</a:t>
            </a:r>
            <a:endParaRPr lang="en-US" dirty="0"/>
          </a:p>
        </p:txBody>
      </p:sp>
      <p:graphicFrame>
        <p:nvGraphicFramePr>
          <p:cNvPr id="4" name="Diagram 3"/>
          <p:cNvGraphicFramePr/>
          <p:nvPr/>
        </p:nvGraphicFramePr>
        <p:xfrm>
          <a:off x="8278270" y="228600"/>
          <a:ext cx="2883443" cy="187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Culture</a:t>
            </a:r>
            <a:endParaRPr lang="en-US" dirty="0"/>
          </a:p>
        </p:txBody>
      </p:sp>
      <p:sp>
        <p:nvSpPr>
          <p:cNvPr id="3" name="Content Placeholder 2"/>
          <p:cNvSpPr>
            <a:spLocks noGrp="1"/>
          </p:cNvSpPr>
          <p:nvPr>
            <p:ph idx="1"/>
          </p:nvPr>
        </p:nvSpPr>
        <p:spPr/>
        <p:txBody>
          <a:bodyPr>
            <a:normAutofit fontScale="92500"/>
          </a:bodyPr>
          <a:lstStyle/>
          <a:p>
            <a:r>
              <a:rPr lang="en-US" dirty="0" smtClean="0">
                <a:solidFill>
                  <a:srgbClr val="FF0000"/>
                </a:solidFill>
              </a:rPr>
              <a:t>Aside</a:t>
            </a:r>
            <a:r>
              <a:rPr lang="en-US" dirty="0" smtClean="0"/>
              <a:t> from the formal and usually explicitly stated, or defined, tasks and rules, there is an important </a:t>
            </a:r>
            <a:r>
              <a:rPr lang="en-US" dirty="0" smtClean="0">
                <a:solidFill>
                  <a:srgbClr val="FF0000"/>
                </a:solidFill>
              </a:rPr>
              <a:t>implicit and informal dimension of an institution </a:t>
            </a:r>
            <a:r>
              <a:rPr lang="en-US" dirty="0" smtClean="0"/>
              <a:t>roughly describable as institutional </a:t>
            </a:r>
            <a:r>
              <a:rPr lang="en-US" i="1" dirty="0" smtClean="0">
                <a:solidFill>
                  <a:srgbClr val="FF0000"/>
                </a:solidFill>
              </a:rPr>
              <a:t>culture</a:t>
            </a:r>
            <a:r>
              <a:rPr lang="en-US" dirty="0" smtClean="0"/>
              <a:t>. </a:t>
            </a:r>
          </a:p>
          <a:p>
            <a:r>
              <a:rPr lang="en-US" dirty="0" smtClean="0"/>
              <a:t>This notion comprises the </a:t>
            </a:r>
            <a:r>
              <a:rPr lang="en-US" dirty="0" smtClean="0">
                <a:solidFill>
                  <a:srgbClr val="FF0000"/>
                </a:solidFill>
              </a:rPr>
              <a:t>informal </a:t>
            </a:r>
            <a:r>
              <a:rPr lang="en-US" u="sng" dirty="0" smtClean="0"/>
              <a:t>attitudes</a:t>
            </a:r>
            <a:r>
              <a:rPr lang="en-US" dirty="0" smtClean="0"/>
              <a:t>, </a:t>
            </a:r>
            <a:r>
              <a:rPr lang="en-US" u="sng" dirty="0" smtClean="0"/>
              <a:t>values</a:t>
            </a:r>
            <a:r>
              <a:rPr lang="en-US" dirty="0" smtClean="0"/>
              <a:t>, </a:t>
            </a:r>
            <a:r>
              <a:rPr lang="en-US" u="sng" dirty="0" smtClean="0"/>
              <a:t>norms</a:t>
            </a:r>
            <a:r>
              <a:rPr lang="en-US" dirty="0" smtClean="0"/>
              <a:t>, and the </a:t>
            </a:r>
            <a:r>
              <a:rPr lang="en-US" u="sng" dirty="0" smtClean="0"/>
              <a:t>ethos </a:t>
            </a:r>
            <a:r>
              <a:rPr lang="en-US" dirty="0" smtClean="0"/>
              <a:t>or “</a:t>
            </a:r>
            <a:r>
              <a:rPr lang="en-US" u="sng" dirty="0" smtClean="0"/>
              <a:t>spirit</a:t>
            </a:r>
            <a:r>
              <a:rPr lang="en-US" dirty="0" smtClean="0"/>
              <a:t>” which pervades an institution. </a:t>
            </a:r>
          </a:p>
          <a:p>
            <a:r>
              <a:rPr lang="en-US" dirty="0" smtClean="0">
                <a:solidFill>
                  <a:srgbClr val="FF0000"/>
                </a:solidFill>
              </a:rPr>
              <a:t>Culture </a:t>
            </a:r>
            <a:r>
              <a:rPr lang="en-US" dirty="0" smtClean="0"/>
              <a:t>in this sense </a:t>
            </a:r>
            <a:r>
              <a:rPr lang="en-US" dirty="0" smtClean="0">
                <a:solidFill>
                  <a:srgbClr val="FF0000"/>
                </a:solidFill>
              </a:rPr>
              <a:t>determines much of the activity of the members </a:t>
            </a:r>
            <a:r>
              <a:rPr lang="en-US" dirty="0" smtClean="0"/>
              <a:t>of that institution, or at least </a:t>
            </a:r>
            <a:r>
              <a:rPr lang="en-US" dirty="0" smtClean="0">
                <a:solidFill>
                  <a:srgbClr val="FF0000"/>
                </a:solidFill>
              </a:rPr>
              <a:t>the manner in which that activity is undertaken</a:t>
            </a:r>
            <a:r>
              <a:rPr lang="en-US"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Sanctions</a:t>
            </a:r>
            <a:endParaRPr lang="en-US" dirty="0"/>
          </a:p>
        </p:txBody>
      </p:sp>
      <p:sp>
        <p:nvSpPr>
          <p:cNvPr id="3" name="Content Placeholder 2"/>
          <p:cNvSpPr>
            <a:spLocks noGrp="1"/>
          </p:cNvSpPr>
          <p:nvPr>
            <p:ph idx="1"/>
          </p:nvPr>
        </p:nvSpPr>
        <p:spPr/>
        <p:txBody>
          <a:bodyPr>
            <a:normAutofit/>
          </a:bodyPr>
          <a:lstStyle/>
          <a:p>
            <a:r>
              <a:rPr lang="en-US" dirty="0" smtClean="0"/>
              <a:t>It is sometimes claimed that in addition to structure, function and culture, social institutions necessarily involve </a:t>
            </a:r>
            <a:r>
              <a:rPr lang="en-US" dirty="0" smtClean="0">
                <a:solidFill>
                  <a:srgbClr val="FF0000"/>
                </a:solidFill>
              </a:rPr>
              <a:t>sanctions</a:t>
            </a:r>
            <a:r>
              <a:rPr lang="en-US" dirty="0" smtClean="0"/>
              <a:t>. It is uncontroversial that social institutions involve </a:t>
            </a:r>
            <a:r>
              <a:rPr lang="en-US" dirty="0" smtClean="0">
                <a:solidFill>
                  <a:srgbClr val="FF0000"/>
                </a:solidFill>
              </a:rPr>
              <a:t>informal sanctions</a:t>
            </a:r>
            <a:r>
              <a:rPr lang="en-US" dirty="0" smtClean="0"/>
              <a:t>, such as </a:t>
            </a:r>
            <a:r>
              <a:rPr lang="en-US" dirty="0" smtClean="0">
                <a:solidFill>
                  <a:srgbClr val="FF0000"/>
                </a:solidFill>
              </a:rPr>
              <a:t>moral disapproval</a:t>
            </a:r>
            <a:r>
              <a:rPr lang="en-US" dirty="0" smtClean="0"/>
              <a:t> following on non-conformity to institutional norms.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Association</a:t>
            </a:r>
            <a:endParaRPr lang="en-US" dirty="0"/>
          </a:p>
        </p:txBody>
      </p:sp>
      <p:sp>
        <p:nvSpPr>
          <p:cNvPr id="3" name="Content Placeholder 2"/>
          <p:cNvSpPr>
            <a:spLocks noGrp="1"/>
          </p:cNvSpPr>
          <p:nvPr>
            <p:ph idx="1"/>
          </p:nvPr>
        </p:nvSpPr>
        <p:spPr/>
        <p:txBody>
          <a:bodyPr/>
          <a:lstStyle/>
          <a:p>
            <a:r>
              <a:rPr lang="en-US" dirty="0" smtClean="0"/>
              <a:t>a group of people or organizations joined together for a purpose.</a:t>
            </a:r>
          </a:p>
          <a:p>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Metaphore</a:t>
            </a:r>
            <a:r>
              <a:rPr lang="en-US" dirty="0" smtClean="0"/>
              <a:t> </a:t>
            </a:r>
            <a:endParaRPr lang="en-US" dirty="0"/>
          </a:p>
        </p:txBody>
      </p:sp>
      <p:sp>
        <p:nvSpPr>
          <p:cNvPr id="3" name="Content Placeholder 2"/>
          <p:cNvSpPr>
            <a:spLocks noGrp="1"/>
          </p:cNvSpPr>
          <p:nvPr>
            <p:ph idx="1"/>
          </p:nvPr>
        </p:nvSpPr>
        <p:spPr/>
        <p:txBody>
          <a:bodyPr/>
          <a:lstStyle/>
          <a:p>
            <a:endParaRPr lang="en-US"/>
          </a:p>
        </p:txBody>
      </p:sp>
      <p:pic>
        <p:nvPicPr>
          <p:cNvPr id="1026" name="Picture 2" descr="http://www.imagequiz.co.uk/img?img_id=ag5zfmltYWdlbGVhcm5lcnIQCxIHUXVpenplcxjZi88iDA"/>
          <p:cNvPicPr>
            <a:picLocks noChangeAspect="1" noChangeArrowheads="1"/>
          </p:cNvPicPr>
          <p:nvPr/>
        </p:nvPicPr>
        <p:blipFill>
          <a:blip r:embed="rId2"/>
          <a:srcRect/>
          <a:stretch>
            <a:fillRect/>
          </a:stretch>
        </p:blipFill>
        <p:spPr bwMode="auto">
          <a:xfrm>
            <a:off x="1237456" y="1236831"/>
            <a:ext cx="8991600" cy="5569409"/>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a:t>
            </a:r>
            <a:endParaRPr lang="en-US" dirty="0"/>
          </a:p>
        </p:txBody>
      </p:sp>
      <p:sp>
        <p:nvSpPr>
          <p:cNvPr id="3" name="Content Placeholder 2"/>
          <p:cNvSpPr>
            <a:spLocks noGrp="1"/>
          </p:cNvSpPr>
          <p:nvPr>
            <p:ph idx="1"/>
          </p:nvPr>
        </p:nvSpPr>
        <p:spPr/>
        <p:txBody>
          <a:bodyPr/>
          <a:lstStyle/>
          <a:p>
            <a:r>
              <a:rPr lang="en-US" dirty="0" smtClean="0"/>
              <a:t>Organization is a group of people identified by a shared interest or purpose, e.g. a business. </a:t>
            </a:r>
            <a:endParaRPr lang="ur-PK" dirty="0" smtClean="0"/>
          </a:p>
          <a:p>
            <a:r>
              <a:rPr lang="en-US" dirty="0" smtClean="0"/>
              <a:t>Organization is the coordinating of separate components into a unit or structure</a:t>
            </a:r>
            <a:r>
              <a:rPr lang="en-US" b="1" dirty="0" smtClean="0"/>
              <a:t>. </a:t>
            </a:r>
          </a:p>
          <a:p>
            <a:r>
              <a:rPr lang="en-US" b="1" dirty="0" smtClean="0"/>
              <a:t>relationship of components: </a:t>
            </a:r>
            <a:r>
              <a:rPr lang="en-US" dirty="0" smtClean="0"/>
              <a:t>the relationships that exist between separate components in a coherent whole</a:t>
            </a:r>
          </a:p>
          <a:p>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a:t>
            </a:r>
            <a:endParaRPr lang="en-US" dirty="0"/>
          </a:p>
        </p:txBody>
      </p:sp>
      <p:sp>
        <p:nvSpPr>
          <p:cNvPr id="3" name="Content Placeholder 2"/>
          <p:cNvSpPr>
            <a:spLocks noGrp="1"/>
          </p:cNvSpPr>
          <p:nvPr>
            <p:ph idx="1"/>
          </p:nvPr>
        </p:nvSpPr>
        <p:spPr/>
        <p:txBody>
          <a:bodyPr/>
          <a:lstStyle/>
          <a:p>
            <a:r>
              <a:rPr lang="en-US" dirty="0" smtClean="0"/>
              <a:t>Department is a division of a large organization such as a university or state/govt. that has its own function</a:t>
            </a:r>
            <a:r>
              <a:rPr lang="en-US" b="1" dirty="0" smtClean="0"/>
              <a:t>. </a:t>
            </a:r>
            <a:endParaRPr lang="en-US" dirty="0" smtClean="0"/>
          </a:p>
          <a:p>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Social Institutions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Replacing Personnel</a:t>
            </a:r>
          </a:p>
          <a:p>
            <a:pPr marL="514350" indent="-514350">
              <a:buFont typeface="+mj-lt"/>
              <a:buAutoNum type="arabicPeriod"/>
            </a:pPr>
            <a:r>
              <a:rPr lang="en-US" dirty="0" smtClean="0"/>
              <a:t>Teaching New Recruits </a:t>
            </a:r>
          </a:p>
          <a:p>
            <a:pPr marL="514350" indent="-514350">
              <a:buFont typeface="+mj-lt"/>
              <a:buAutoNum type="arabicPeriod"/>
            </a:pPr>
            <a:r>
              <a:rPr lang="en-US" dirty="0" smtClean="0"/>
              <a:t>Producing and distributing goods and services</a:t>
            </a:r>
          </a:p>
          <a:p>
            <a:pPr marL="514350" indent="-514350">
              <a:buFont typeface="+mj-lt"/>
              <a:buAutoNum type="arabicPeriod"/>
            </a:pPr>
            <a:r>
              <a:rPr lang="en-US" dirty="0" smtClean="0"/>
              <a:t>Preserving order</a:t>
            </a:r>
          </a:p>
          <a:p>
            <a:pPr marL="514350" indent="-514350">
              <a:buFont typeface="+mj-lt"/>
              <a:buAutoNum type="arabicPeriod"/>
            </a:pPr>
            <a:r>
              <a:rPr lang="en-US" dirty="0" smtClean="0"/>
              <a:t>Providing and maintaining a sense of purpose</a:t>
            </a:r>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Institution</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a:pPr>
            <a:r>
              <a:rPr lang="en-US" dirty="0" smtClean="0"/>
              <a:t>Social Institutions are related to Fundamental Needs</a:t>
            </a:r>
          </a:p>
          <a:p>
            <a:pPr marL="514350" indent="-514350">
              <a:buFont typeface="+mj-lt"/>
              <a:buAutoNum type="arabicPeriod"/>
            </a:pPr>
            <a:r>
              <a:rPr lang="en-US" dirty="0" smtClean="0"/>
              <a:t>Social Institutions Provide Values, Norms, and Roles</a:t>
            </a:r>
          </a:p>
          <a:p>
            <a:pPr marL="514350" indent="-514350">
              <a:buFont typeface="+mj-lt"/>
              <a:buAutoNum type="arabicPeriod"/>
            </a:pPr>
            <a:r>
              <a:rPr lang="en-US" dirty="0" smtClean="0"/>
              <a:t>Social Institutions set up Patterns of Interrelated Roles</a:t>
            </a:r>
          </a:p>
          <a:p>
            <a:pPr marL="514350" indent="-514350">
              <a:buFont typeface="+mj-lt"/>
              <a:buAutoNum type="arabicPeriod"/>
            </a:pPr>
            <a:r>
              <a:rPr lang="en-US" dirty="0" smtClean="0"/>
              <a:t>Social Institutions are Related to Most Social Activities</a:t>
            </a:r>
          </a:p>
          <a:p>
            <a:pPr marL="514350" indent="-514350">
              <a:buFont typeface="+mj-lt"/>
              <a:buAutoNum type="arabicPeriod"/>
            </a:pPr>
            <a:r>
              <a:rPr lang="en-US" dirty="0" smtClean="0"/>
              <a:t>Social Institutions Involve Cultural Traits</a:t>
            </a:r>
          </a:p>
          <a:p>
            <a:pPr marL="514350" indent="-514350">
              <a:buFont typeface="+mj-lt"/>
              <a:buAutoNum type="arabicPeriod"/>
            </a:pPr>
            <a:r>
              <a:rPr lang="en-US" dirty="0" smtClean="0"/>
              <a:t>Social Institutions Resist Change</a:t>
            </a:r>
          </a:p>
          <a:p>
            <a:pPr marL="514350" indent="-514350">
              <a:buFont typeface="+mj-lt"/>
              <a:buAutoNum type="arabicPeriod"/>
            </a:pPr>
            <a:r>
              <a:rPr lang="en-US" dirty="0" smtClean="0"/>
              <a:t>Society Protects Social Institutions</a:t>
            </a:r>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Institutions</a:t>
            </a:r>
            <a:endParaRPr lang="en-US" dirty="0"/>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US" dirty="0" smtClean="0"/>
              <a:t>Reproduction, care and training of population</a:t>
            </a:r>
          </a:p>
          <a:p>
            <a:pPr marL="514350" indent="-514350">
              <a:buFont typeface="+mj-lt"/>
              <a:buAutoNum type="arabicPeriod"/>
            </a:pPr>
            <a:r>
              <a:rPr lang="en-US" dirty="0" smtClean="0"/>
              <a:t>Socialization of new population</a:t>
            </a:r>
          </a:p>
          <a:p>
            <a:pPr marL="514350" indent="-514350">
              <a:buFont typeface="+mj-lt"/>
              <a:buAutoNum type="arabicPeriod"/>
            </a:pPr>
            <a:r>
              <a:rPr lang="en-US" dirty="0" smtClean="0"/>
              <a:t>Imparting of purpose and philosophy for the life</a:t>
            </a:r>
          </a:p>
          <a:p>
            <a:pPr marL="514350" indent="-514350">
              <a:buFont typeface="+mj-lt"/>
              <a:buAutoNum type="arabicPeriod"/>
            </a:pPr>
            <a:r>
              <a:rPr lang="en-US" dirty="0" smtClean="0"/>
              <a:t>Maintenance of law and order</a:t>
            </a:r>
          </a:p>
          <a:p>
            <a:pPr marL="514350" indent="-514350">
              <a:buFont typeface="+mj-lt"/>
              <a:buAutoNum type="arabicPeriod"/>
            </a:pPr>
            <a:r>
              <a:rPr lang="en-US" dirty="0" smtClean="0"/>
              <a:t>Production and distribution of goods and services</a:t>
            </a:r>
          </a:p>
          <a:p>
            <a:pPr marL="514350" indent="-514350">
              <a:buFont typeface="+mj-lt"/>
              <a:buAutoNum type="arabicPeriod"/>
            </a:pPr>
            <a:r>
              <a:rPr lang="en-US" dirty="0" smtClean="0"/>
              <a:t>Provision of means and ways of play and amusement</a:t>
            </a:r>
          </a:p>
          <a:p>
            <a:pPr marL="514350" indent="-514350">
              <a:buFont typeface="+mj-lt"/>
              <a:buAutoNum type="arabicPeriod"/>
            </a:pPr>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Social Institutions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Replacing Members</a:t>
            </a:r>
          </a:p>
          <a:p>
            <a:pPr marL="514350" indent="-514350">
              <a:buFont typeface="+mj-lt"/>
              <a:buAutoNum type="arabicPeriod"/>
            </a:pPr>
            <a:r>
              <a:rPr lang="en-US" dirty="0" smtClean="0"/>
              <a:t>Socializing new Members</a:t>
            </a:r>
          </a:p>
          <a:p>
            <a:pPr marL="514350" indent="-514350">
              <a:buFont typeface="+mj-lt"/>
              <a:buAutoNum type="arabicPeriod"/>
            </a:pPr>
            <a:r>
              <a:rPr lang="en-US" dirty="0" smtClean="0"/>
              <a:t>A Sense of Purpose</a:t>
            </a:r>
          </a:p>
          <a:p>
            <a:pPr marL="514350" indent="-514350">
              <a:buFont typeface="+mj-lt"/>
              <a:buAutoNum type="arabicPeriod"/>
            </a:pPr>
            <a:r>
              <a:rPr lang="en-US" dirty="0" smtClean="0"/>
              <a:t>Producing and Distributing goods and services</a:t>
            </a:r>
          </a:p>
          <a:p>
            <a:pPr marL="514350" indent="-514350">
              <a:buFont typeface="+mj-lt"/>
              <a:buAutoNum type="arabicPeriod"/>
            </a:pPr>
            <a:r>
              <a:rPr lang="en-US" dirty="0" smtClean="0"/>
              <a:t>Maintaining Order and Security</a:t>
            </a:r>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Rom </a:t>
            </a:r>
            <a:r>
              <a:rPr lang="en-US" dirty="0" err="1" smtClean="0"/>
              <a:t>Harre</a:t>
            </a:r>
            <a:r>
              <a:rPr lang="en-US" dirty="0" smtClean="0"/>
              <a:t> (1979: 98): </a:t>
            </a:r>
          </a:p>
          <a:p>
            <a:r>
              <a:rPr lang="en-US" dirty="0" smtClean="0"/>
              <a:t>“An institution was defined as an interlocking double-structure of persons-as-role-holders or office-bearers and the like, and of social practices involving both expressive and practical aims and outcomes.” </a:t>
            </a:r>
          </a:p>
          <a:p>
            <a:r>
              <a:rPr lang="en-US" dirty="0" smtClean="0"/>
              <a:t>He gives as examples (</a:t>
            </a:r>
            <a:r>
              <a:rPr lang="en-US" dirty="0" err="1" smtClean="0"/>
              <a:t>Harre</a:t>
            </a:r>
            <a:r>
              <a:rPr lang="en-US" dirty="0" smtClean="0"/>
              <a:t> 1979: 97) schools, shops, post offices, police forces, asylums and the British monarchy.</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J. ANTHER</a:t>
            </a:r>
          </a:p>
          <a:p>
            <a:r>
              <a:rPr lang="en-US" dirty="0" smtClean="0"/>
              <a:t>Institution refers to established patterns of behaviour which make up a rule-constrained order within which individual act. </a:t>
            </a:r>
          </a:p>
          <a:p>
            <a:r>
              <a:rPr lang="en-US" dirty="0" smtClean="0"/>
              <a:t>An institution is composed of </a:t>
            </a:r>
            <a:r>
              <a:rPr lang="en-US" u="sng" dirty="0" smtClean="0">
                <a:solidFill>
                  <a:srgbClr val="FF0000"/>
                </a:solidFill>
              </a:rPr>
              <a:t>roles</a:t>
            </a:r>
            <a:r>
              <a:rPr lang="en-US" dirty="0" smtClean="0"/>
              <a:t>, </a:t>
            </a:r>
            <a:r>
              <a:rPr lang="en-US" u="sng" dirty="0" smtClean="0">
                <a:solidFill>
                  <a:srgbClr val="FF0000"/>
                </a:solidFill>
              </a:rPr>
              <a:t>actors</a:t>
            </a:r>
            <a:r>
              <a:rPr lang="en-US" dirty="0" smtClean="0"/>
              <a:t>, </a:t>
            </a:r>
            <a:r>
              <a:rPr lang="en-US" u="sng" dirty="0" smtClean="0">
                <a:solidFill>
                  <a:srgbClr val="FF0000"/>
                </a:solidFill>
              </a:rPr>
              <a:t>rules</a:t>
            </a:r>
            <a:r>
              <a:rPr lang="en-US" dirty="0" smtClean="0"/>
              <a:t>, </a:t>
            </a:r>
            <a:r>
              <a:rPr lang="en-US" u="sng" dirty="0" smtClean="0">
                <a:solidFill>
                  <a:srgbClr val="FF0000"/>
                </a:solidFill>
              </a:rPr>
              <a:t>objectives </a:t>
            </a:r>
            <a:r>
              <a:rPr lang="en-US" dirty="0" smtClean="0"/>
              <a:t>and </a:t>
            </a:r>
            <a:r>
              <a:rPr lang="en-US" u="sng" dirty="0" smtClean="0">
                <a:solidFill>
                  <a:srgbClr val="FF0000"/>
                </a:solidFill>
              </a:rPr>
              <a:t>communication facilities</a:t>
            </a:r>
            <a:r>
              <a:rPr lang="en-US" dirty="0" smtClean="0"/>
              <a:t>. </a:t>
            </a:r>
          </a:p>
          <a:p>
            <a:pPr>
              <a:buNone/>
            </a:pPr>
            <a:r>
              <a:rPr lang="en-US" dirty="0" smtClean="0"/>
              <a:t>Encyclopedia of Social Science (Sociology)</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This family in Nevada consists of a husband with ten wives and several children</a:t>
            </a:r>
            <a:endParaRPr lang="en-US" sz="2400" dirty="0"/>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srcRect/>
          <a:stretch>
            <a:fillRect/>
          </a:stretch>
        </p:blipFill>
        <p:spPr bwMode="auto">
          <a:xfrm>
            <a:off x="1302200" y="1224682"/>
            <a:ext cx="9234925" cy="563331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smtClean="0"/>
              <a:t>Marriage, socially recognized and approved union between individuals, who commit to one another with the expectation of a stable and lasting intimate relationship.</a:t>
            </a:r>
            <a:endParaRPr lang="en-US" sz="2000" dirty="0"/>
          </a:p>
        </p:txBody>
      </p:sp>
      <p:sp>
        <p:nvSpPr>
          <p:cNvPr id="3" name="Content Placeholder 2"/>
          <p:cNvSpPr>
            <a:spLocks noGrp="1"/>
          </p:cNvSpPr>
          <p:nvPr>
            <p:ph idx="1"/>
          </p:nvPr>
        </p:nvSpPr>
        <p:spPr/>
        <p:txBody>
          <a:bodyPr/>
          <a:lstStyle/>
          <a:p>
            <a:r>
              <a:rPr lang="en-US" dirty="0" smtClean="0"/>
              <a:t>Marriage and family serve as tools for ensuring </a:t>
            </a:r>
            <a:r>
              <a:rPr lang="en-US" b="1" u="sng" dirty="0" smtClean="0"/>
              <a:t>social reproduction</a:t>
            </a:r>
            <a:r>
              <a:rPr lang="en-US" dirty="0" smtClean="0"/>
              <a:t>. </a:t>
            </a:r>
          </a:p>
          <a:p>
            <a:r>
              <a:rPr lang="en-US" dirty="0" smtClean="0"/>
              <a:t>Social reproduction includes </a:t>
            </a:r>
          </a:p>
          <a:p>
            <a:pPr lvl="1"/>
            <a:r>
              <a:rPr lang="en-US" dirty="0" smtClean="0"/>
              <a:t>providing food, clothing, and shelter for family members; </a:t>
            </a:r>
          </a:p>
          <a:p>
            <a:pPr lvl="1"/>
            <a:r>
              <a:rPr lang="en-US" dirty="0" smtClean="0"/>
              <a:t>raising and socializing children; and </a:t>
            </a:r>
          </a:p>
          <a:p>
            <a:pPr lvl="1"/>
            <a:r>
              <a:rPr lang="en-US" dirty="0" smtClean="0"/>
              <a:t>caring for the sick and elderly.</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Dictionary meaning</a:t>
            </a:r>
            <a:endParaRPr lang="en-US" dirty="0"/>
          </a:p>
        </p:txBody>
      </p:sp>
      <p:sp>
        <p:nvSpPr>
          <p:cNvPr id="3" name="Content Placeholder 2"/>
          <p:cNvSpPr>
            <a:spLocks noGrp="1"/>
          </p:cNvSpPr>
          <p:nvPr>
            <p:ph idx="1"/>
          </p:nvPr>
        </p:nvSpPr>
        <p:spPr/>
        <p:txBody>
          <a:bodyPr/>
          <a:lstStyle/>
          <a:p>
            <a:r>
              <a:rPr lang="en-US" b="1" dirty="0" smtClean="0"/>
              <a:t>Institution = established practice</a:t>
            </a:r>
            <a:r>
              <a:rPr lang="en-US" dirty="0" smtClean="0"/>
              <a:t>: </a:t>
            </a:r>
          </a:p>
          <a:p>
            <a:r>
              <a:rPr lang="en-US" dirty="0" smtClean="0"/>
              <a:t>an established law, custom, or practice</a:t>
            </a:r>
          </a:p>
          <a:p>
            <a:endParaRPr lang="en-US" dirty="0"/>
          </a:p>
        </p:txBody>
      </p:sp>
      <p:sp>
        <p:nvSpPr>
          <p:cNvPr id="4" name="TextBox 3"/>
          <p:cNvSpPr txBox="1"/>
          <p:nvPr/>
        </p:nvSpPr>
        <p:spPr>
          <a:xfrm>
            <a:off x="651100" y="5638800"/>
            <a:ext cx="4836742" cy="369332"/>
          </a:xfrm>
          <a:prstGeom prst="rect">
            <a:avLst/>
          </a:prstGeom>
          <a:noFill/>
        </p:spPr>
        <p:txBody>
          <a:bodyPr wrap="square" rtlCol="0">
            <a:spAutoFit/>
          </a:bodyPr>
          <a:lstStyle/>
          <a:p>
            <a:r>
              <a:rPr lang="en-US" dirty="0" smtClean="0"/>
              <a:t>Established: </a:t>
            </a:r>
            <a:r>
              <a:rPr lang="ur-PK" dirty="0" smtClean="0"/>
              <a:t>قائم، قاعدہ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a:bodyPr>
          <a:lstStyle/>
          <a:p>
            <a:r>
              <a:rPr lang="en-US" dirty="0" smtClean="0">
                <a:effectLst>
                  <a:glow rad="228600">
                    <a:schemeClr val="accent2">
                      <a:satMod val="175000"/>
                      <a:alpha val="40000"/>
                    </a:schemeClr>
                  </a:glow>
                </a:effectLst>
              </a:rPr>
              <a:t>Complex social forms that reproduce themselves</a:t>
            </a:r>
            <a:r>
              <a:rPr lang="en-US" dirty="0" smtClean="0"/>
              <a:t> (</a:t>
            </a:r>
            <a:r>
              <a:rPr lang="en-US" dirty="0" err="1" smtClean="0"/>
              <a:t>Seumas</a:t>
            </a:r>
            <a:r>
              <a:rPr lang="en-US" dirty="0" smtClean="0"/>
              <a:t> Miller, 2011).</a:t>
            </a:r>
          </a:p>
        </p:txBody>
      </p:sp>
      <p:sp>
        <p:nvSpPr>
          <p:cNvPr id="4" name="Rectangle 3"/>
          <p:cNvSpPr/>
          <p:nvPr/>
        </p:nvSpPr>
        <p:spPr>
          <a:xfrm>
            <a:off x="4929756" y="5983070"/>
            <a:ext cx="5580857" cy="646331"/>
          </a:xfrm>
          <a:prstGeom prst="rect">
            <a:avLst/>
          </a:prstGeom>
        </p:spPr>
        <p:txBody>
          <a:bodyPr>
            <a:spAutoFit/>
          </a:bodyPr>
          <a:lstStyle/>
          <a:p>
            <a:r>
              <a:rPr lang="en-US" b="1" u="sng" dirty="0" smtClean="0"/>
              <a:t>FORM</a:t>
            </a:r>
            <a:r>
              <a:rPr lang="en-US" dirty="0" smtClean="0"/>
              <a:t>: the shape or appearance of a thing that makes it identifiable</a:t>
            </a:r>
            <a:endParaRPr lang="en-US" dirty="0"/>
          </a:p>
        </p:txBody>
      </p:sp>
      <p:sp>
        <p:nvSpPr>
          <p:cNvPr id="5" name="Rectangle 4"/>
          <p:cNvSpPr/>
          <p:nvPr/>
        </p:nvSpPr>
        <p:spPr>
          <a:xfrm>
            <a:off x="0" y="5983070"/>
            <a:ext cx="4743728" cy="646331"/>
          </a:xfrm>
          <a:prstGeom prst="rect">
            <a:avLst/>
          </a:prstGeom>
        </p:spPr>
        <p:txBody>
          <a:bodyPr wrap="square">
            <a:spAutoFit/>
          </a:bodyPr>
          <a:lstStyle/>
          <a:p>
            <a:r>
              <a:rPr lang="en-US" b="1" dirty="0" smtClean="0"/>
              <a:t>SOCIAL: </a:t>
            </a:r>
            <a:r>
              <a:rPr lang="en-US" dirty="0" smtClean="0"/>
              <a:t>relating to the way in which people in groups behave and interact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Richard T. Schaefer</a:t>
            </a:r>
          </a:p>
          <a:p>
            <a:r>
              <a:rPr lang="en-US" dirty="0" smtClean="0"/>
              <a:t>Social Institutions are organized patterns of beliefs and behaviour that are centered on basic social needs. </a:t>
            </a:r>
            <a:endParaRPr lang="en-US" dirty="0"/>
          </a:p>
        </p:txBody>
      </p:sp>
      <p:sp>
        <p:nvSpPr>
          <p:cNvPr id="4" name="TextBox 3"/>
          <p:cNvSpPr txBox="1"/>
          <p:nvPr/>
        </p:nvSpPr>
        <p:spPr>
          <a:xfrm>
            <a:off x="465071" y="6245424"/>
            <a:ext cx="6465424" cy="307777"/>
          </a:xfrm>
          <a:prstGeom prst="rect">
            <a:avLst/>
          </a:prstGeom>
          <a:noFill/>
        </p:spPr>
        <p:txBody>
          <a:bodyPr wrap="none" rtlCol="0">
            <a:spAutoFit/>
          </a:bodyPr>
          <a:lstStyle/>
          <a:p>
            <a:r>
              <a:rPr lang="en-US" sz="1400" b="1" i="1" dirty="0" smtClean="0"/>
              <a:t>Source: Richard T. Schaefer. (2006). Sociology Maters [2</a:t>
            </a:r>
            <a:r>
              <a:rPr lang="en-US" sz="1400" b="1" i="1" baseline="30000" dirty="0" smtClean="0"/>
              <a:t>nd</a:t>
            </a:r>
            <a:r>
              <a:rPr lang="en-US" sz="1400" b="1" i="1" dirty="0" smtClean="0"/>
              <a:t> edition]. McGraw Hill.p185</a:t>
            </a:r>
            <a:endParaRPr lang="en-US" sz="1400" b="1" i="1"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Penguin Dictionary of Sociology </a:t>
            </a:r>
          </a:p>
          <a:p>
            <a:r>
              <a:rPr lang="en-US" dirty="0" smtClean="0"/>
              <a:t>The term is widely used to describe </a:t>
            </a:r>
            <a:r>
              <a:rPr lang="en-US" u="sng" dirty="0" smtClean="0"/>
              <a:t>social practices</a:t>
            </a:r>
            <a:r>
              <a:rPr lang="en-US" dirty="0" smtClean="0"/>
              <a:t> that are </a:t>
            </a:r>
            <a:r>
              <a:rPr lang="en-US" u="sng" dirty="0" smtClean="0"/>
              <a:t>regularly and continuously repeated</a:t>
            </a:r>
            <a:r>
              <a:rPr lang="en-US" dirty="0" smtClean="0"/>
              <a:t>, are </a:t>
            </a:r>
            <a:r>
              <a:rPr lang="en-US" u="sng" dirty="0" smtClean="0"/>
              <a:t>sanctioned and maintained by social norms</a:t>
            </a:r>
            <a:r>
              <a:rPr lang="en-US" dirty="0" smtClean="0"/>
              <a:t>, and have a </a:t>
            </a:r>
            <a:r>
              <a:rPr lang="en-US" u="sng" dirty="0" smtClean="0"/>
              <a:t>major significance </a:t>
            </a:r>
            <a:r>
              <a:rPr lang="en-US" dirty="0" smtClean="0"/>
              <a:t>in the social structure. </a:t>
            </a:r>
          </a:p>
          <a:p>
            <a:r>
              <a:rPr lang="en-US" dirty="0" smtClean="0"/>
              <a:t>Like role, the term refers to established </a:t>
            </a:r>
            <a:r>
              <a:rPr lang="en-US" dirty="0" smtClean="0">
                <a:solidFill>
                  <a:srgbClr val="FF0000"/>
                </a:solidFill>
              </a:rPr>
              <a:t>patterns of behaviour</a:t>
            </a:r>
            <a:r>
              <a:rPr lang="en-US" dirty="0" smtClean="0"/>
              <a:t>, but institution is regarded as a higher-order, more general unit that incorporates a plurality of roles.</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u="sng" dirty="0" smtClean="0"/>
              <a:t>Kimberly Devore</a:t>
            </a:r>
          </a:p>
          <a:p>
            <a:endParaRPr lang="en-US" b="1" dirty="0" smtClean="0"/>
          </a:p>
          <a:p>
            <a:r>
              <a:rPr lang="en-US" b="1" dirty="0" smtClean="0"/>
              <a:t>Social institutions</a:t>
            </a:r>
            <a:r>
              <a:rPr lang="en-US" dirty="0" smtClean="0"/>
              <a:t> are established sets of norms and subsystems that support each society's survival. </a:t>
            </a:r>
          </a:p>
          <a:p>
            <a:r>
              <a:rPr lang="en-US" dirty="0" smtClean="0"/>
              <a:t>Each sector carries out certain tasks and has different responsibilities that contribute to the overall functioning and stability of a society. This helps to decrease chaos and increase structure. </a:t>
            </a:r>
          </a:p>
          <a:p>
            <a:r>
              <a:rPr lang="en-US" dirty="0" smtClean="0"/>
              <a:t>While societies may differ in how they establish these responsibilities, they all have economic, governmental, family, educational and religious institutions.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30085</TotalTime>
  <Words>1266</Words>
  <Application>Microsoft Office PowerPoint</Application>
  <PresentationFormat>Custom</PresentationFormat>
  <Paragraphs>126</Paragraphs>
  <Slides>27</Slides>
  <Notes>3</Notes>
  <HiddenSlides>13</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SOCIAL INSTITUTIONS: Introduction to the Concept</vt:lpstr>
      <vt:lpstr>Metaphore </vt:lpstr>
      <vt:lpstr>This family in Nevada consists of a husband with ten wives and several children</vt:lpstr>
      <vt:lpstr>Marriage, socially recognized and approved union between individuals, who commit to one another with the expectation of a stable and lasting intimate relationship.</vt:lpstr>
      <vt:lpstr>Dictionary meaning</vt:lpstr>
      <vt:lpstr>Definitions</vt:lpstr>
      <vt:lpstr>Slide 7</vt:lpstr>
      <vt:lpstr>Slide 8</vt:lpstr>
      <vt:lpstr>Slide 9</vt:lpstr>
      <vt:lpstr>Social Structure</vt:lpstr>
      <vt:lpstr>Institution vs Convention etc.</vt:lpstr>
      <vt:lpstr>Institution vs Society &amp; Culture</vt:lpstr>
      <vt:lpstr>Institutions as Organizations</vt:lpstr>
      <vt:lpstr>Meta Institutions</vt:lpstr>
      <vt:lpstr>Properties of Institutions</vt:lpstr>
      <vt:lpstr>1. Structure &amp; Function</vt:lpstr>
      <vt:lpstr>3. Culture</vt:lpstr>
      <vt:lpstr>4. Sanctions</vt:lpstr>
      <vt:lpstr>Association</vt:lpstr>
      <vt:lpstr>Organization </vt:lpstr>
      <vt:lpstr>Department</vt:lpstr>
      <vt:lpstr>Functions of Social Institutions</vt:lpstr>
      <vt:lpstr>Characteristics of Institution</vt:lpstr>
      <vt:lpstr>Functions of Institutions</vt:lpstr>
      <vt:lpstr>Functions of Social Institutions</vt:lpstr>
      <vt:lpstr>Slide 26</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Institutions</dc:title>
  <dc:creator>Imran</dc:creator>
  <cp:lastModifiedBy>Imran</cp:lastModifiedBy>
  <cp:revision>78</cp:revision>
  <dcterms:created xsi:type="dcterms:W3CDTF">2006-08-16T00:00:00Z</dcterms:created>
  <dcterms:modified xsi:type="dcterms:W3CDTF">2020-03-21T13:42:28Z</dcterms:modified>
</cp:coreProperties>
</file>